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3"/>
  </p:notesMasterIdLst>
  <p:sldIdLst>
    <p:sldId id="389" r:id="rId2"/>
    <p:sldId id="350" r:id="rId3"/>
    <p:sldId id="335" r:id="rId4"/>
    <p:sldId id="385" r:id="rId5"/>
    <p:sldId id="354" r:id="rId6"/>
    <p:sldId id="352" r:id="rId7"/>
    <p:sldId id="337" r:id="rId8"/>
    <p:sldId id="338" r:id="rId9"/>
    <p:sldId id="339" r:id="rId10"/>
    <p:sldId id="353" r:id="rId11"/>
    <p:sldId id="387" r:id="rId12"/>
    <p:sldId id="388" r:id="rId13"/>
    <p:sldId id="346" r:id="rId14"/>
    <p:sldId id="345" r:id="rId15"/>
    <p:sldId id="347" r:id="rId16"/>
    <p:sldId id="380" r:id="rId17"/>
    <p:sldId id="355" r:id="rId18"/>
    <p:sldId id="371" r:id="rId19"/>
    <p:sldId id="372" r:id="rId20"/>
    <p:sldId id="376" r:id="rId21"/>
    <p:sldId id="377" r:id="rId22"/>
    <p:sldId id="358" r:id="rId23"/>
    <p:sldId id="369" r:id="rId24"/>
    <p:sldId id="359" r:id="rId25"/>
    <p:sldId id="360" r:id="rId26"/>
    <p:sldId id="368" r:id="rId27"/>
    <p:sldId id="381" r:id="rId28"/>
    <p:sldId id="361" r:id="rId29"/>
    <p:sldId id="379" r:id="rId30"/>
    <p:sldId id="258" r:id="rId31"/>
    <p:sldId id="259"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019" autoAdjust="0"/>
    <p:restoredTop sz="93275" autoAdjust="0"/>
  </p:normalViewPr>
  <p:slideViewPr>
    <p:cSldViewPr snapToGrid="0">
      <p:cViewPr varScale="1">
        <p:scale>
          <a:sx n="61" d="100"/>
          <a:sy n="61" d="100"/>
        </p:scale>
        <p:origin x="620"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EEF779D-DF4D-468B-B083-89E64D8D270E}" type="datetimeFigureOut">
              <a:rPr lang="en-GB" smtClean="0"/>
              <a:t>25/07/2024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447698C-F45F-47F3-8163-233812B4D065}" type="slidenum">
              <a:rPr lang="en-GB" smtClean="0"/>
              <a:t>‹#›</a:t>
            </a:fld>
            <a:endParaRPr lang="en-GB"/>
          </a:p>
        </p:txBody>
      </p:sp>
    </p:spTree>
    <p:extLst>
      <p:ext uri="{BB962C8B-B14F-4D97-AF65-F5344CB8AC3E}">
        <p14:creationId xmlns:p14="http://schemas.microsoft.com/office/powerpoint/2010/main" val="4614658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600" dirty="0"/>
              <a:t>We aim to gain more insight from textual data beyond the toponyms and introduce an extensible framework for extracting, </a:t>
            </a:r>
            <a:r>
              <a:rPr lang="en-GB" sz="1600" dirty="0" err="1"/>
              <a:t>analyzing</a:t>
            </a:r>
            <a:r>
              <a:rPr lang="en-GB" sz="1600" dirty="0"/>
              <a:t>, and visualizing spatial elements</a:t>
            </a:r>
          </a:p>
        </p:txBody>
      </p:sp>
      <p:sp>
        <p:nvSpPr>
          <p:cNvPr id="4" name="Slide Number Placeholder 3"/>
          <p:cNvSpPr>
            <a:spLocks noGrp="1"/>
          </p:cNvSpPr>
          <p:nvPr>
            <p:ph type="sldNum" sz="quarter" idx="5"/>
          </p:nvPr>
        </p:nvSpPr>
        <p:spPr/>
        <p:txBody>
          <a:bodyPr/>
          <a:lstStyle/>
          <a:p>
            <a:fld id="{7447698C-F45F-47F3-8163-233812B4D065}" type="slidenum">
              <a:rPr lang="en-GB" smtClean="0"/>
              <a:t>2</a:t>
            </a:fld>
            <a:endParaRPr lang="en-GB"/>
          </a:p>
        </p:txBody>
      </p:sp>
    </p:spTree>
    <p:extLst>
      <p:ext uri="{BB962C8B-B14F-4D97-AF65-F5344CB8AC3E}">
        <p14:creationId xmlns:p14="http://schemas.microsoft.com/office/powerpoint/2010/main" val="22267307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447698C-F45F-47F3-8163-233812B4D065}" type="slidenum">
              <a:rPr lang="en-GB" smtClean="0"/>
              <a:t>10</a:t>
            </a:fld>
            <a:endParaRPr lang="en-GB"/>
          </a:p>
        </p:txBody>
      </p:sp>
    </p:spTree>
    <p:extLst>
      <p:ext uri="{BB962C8B-B14F-4D97-AF65-F5344CB8AC3E}">
        <p14:creationId xmlns:p14="http://schemas.microsoft.com/office/powerpoint/2010/main" val="15512466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447698C-F45F-47F3-8163-233812B4D065}" type="slidenum">
              <a:rPr lang="en-GB" smtClean="0"/>
              <a:t>27</a:t>
            </a:fld>
            <a:endParaRPr lang="en-GB"/>
          </a:p>
        </p:txBody>
      </p:sp>
    </p:spTree>
    <p:extLst>
      <p:ext uri="{BB962C8B-B14F-4D97-AF65-F5344CB8AC3E}">
        <p14:creationId xmlns:p14="http://schemas.microsoft.com/office/powerpoint/2010/main" val="11550628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Finally, Table \ref{</a:t>
            </a:r>
            <a:r>
              <a:rPr lang="en-GB" dirty="0" err="1"/>
              <a:t>tab:top_emotion_places</a:t>
            </a:r>
            <a:r>
              <a:rPr lang="en-GB" dirty="0"/>
              <a:t>} shows the connections we observe in these 10 texts between named places and the emotions observed. We split the results into three groups: 1) places, 2) geographic feature nouns, and 3) camps, and for each group, we list the overall top five in each group, plus the lists associated most with each of the four emotions. This serves to illustrate the potential of the technique for linking emotions to places of the different types under analysis.</a:t>
            </a:r>
          </a:p>
        </p:txBody>
      </p:sp>
      <p:sp>
        <p:nvSpPr>
          <p:cNvPr id="4" name="Slide Number Placeholder 3"/>
          <p:cNvSpPr>
            <a:spLocks noGrp="1"/>
          </p:cNvSpPr>
          <p:nvPr>
            <p:ph type="sldNum" sz="quarter" idx="5"/>
          </p:nvPr>
        </p:nvSpPr>
        <p:spPr/>
        <p:txBody>
          <a:bodyPr/>
          <a:lstStyle/>
          <a:p>
            <a:fld id="{7447698C-F45F-47F3-8163-233812B4D065}" type="slidenum">
              <a:rPr lang="en-GB" smtClean="0"/>
              <a:t>29</a:t>
            </a:fld>
            <a:endParaRPr lang="en-GB"/>
          </a:p>
        </p:txBody>
      </p:sp>
    </p:spTree>
    <p:extLst>
      <p:ext uri="{BB962C8B-B14F-4D97-AF65-F5344CB8AC3E}">
        <p14:creationId xmlns:p14="http://schemas.microsoft.com/office/powerpoint/2010/main" val="321905597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C898A0-10B9-0EC9-C915-FB866BA17A7E}"/>
              </a:ext>
            </a:extLst>
          </p:cNvPr>
          <p:cNvSpPr>
            <a:spLocks noGrp="1"/>
          </p:cNvSpPr>
          <p:nvPr>
            <p:ph type="ctrTitle"/>
          </p:nvPr>
        </p:nvSpPr>
        <p:spPr>
          <a:xfrm>
            <a:off x="1524000" y="1122363"/>
            <a:ext cx="9144000" cy="2387600"/>
          </a:xfrm>
        </p:spPr>
        <p:txBody>
          <a:bodyPr anchor="b">
            <a:normAutofit/>
          </a:bodyPr>
          <a:lstStyle>
            <a:lvl1pPr algn="l" defTabSz="914400" rtl="0" eaLnBrk="1" latinLnBrk="0" hangingPunct="1">
              <a:lnSpc>
                <a:spcPct val="90000"/>
              </a:lnSpc>
              <a:spcBef>
                <a:spcPct val="0"/>
              </a:spcBef>
              <a:buNone/>
              <a:defRPr lang="en-GB" sz="5400" b="1" kern="1200" dirty="0">
                <a:solidFill>
                  <a:srgbClr val="C00000"/>
                </a:solidFill>
                <a:latin typeface="+mj-lt"/>
                <a:ea typeface="+mj-ea"/>
                <a:cs typeface="+mj-cs"/>
              </a:defRPr>
            </a:lvl1pPr>
          </a:lstStyle>
          <a:p>
            <a:r>
              <a:rPr lang="en-US" dirty="0"/>
              <a:t>Click to edit Master title style</a:t>
            </a:r>
            <a:endParaRPr lang="en-GB" dirty="0"/>
          </a:p>
        </p:txBody>
      </p:sp>
      <p:sp>
        <p:nvSpPr>
          <p:cNvPr id="3" name="Subtitle 2">
            <a:extLst>
              <a:ext uri="{FF2B5EF4-FFF2-40B4-BE49-F238E27FC236}">
                <a16:creationId xmlns:a16="http://schemas.microsoft.com/office/drawing/2014/main" id="{87520513-3946-9831-98F9-7768EB69633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A531B560-631A-4180-7136-A95318C8A592}"/>
              </a:ext>
            </a:extLst>
          </p:cNvPr>
          <p:cNvSpPr>
            <a:spLocks noGrp="1"/>
          </p:cNvSpPr>
          <p:nvPr>
            <p:ph type="dt" sz="half" idx="10"/>
          </p:nvPr>
        </p:nvSpPr>
        <p:spPr/>
        <p:txBody>
          <a:bodyPr/>
          <a:lstStyle/>
          <a:p>
            <a:fld id="{DF28BE8C-BCD0-458B-9663-7F9AB8974A30}" type="datetimeFigureOut">
              <a:rPr lang="en-GB" smtClean="0"/>
              <a:t>25/07/2024</a:t>
            </a:fld>
            <a:endParaRPr lang="en-GB"/>
          </a:p>
        </p:txBody>
      </p:sp>
      <p:sp>
        <p:nvSpPr>
          <p:cNvPr id="5" name="Footer Placeholder 4">
            <a:extLst>
              <a:ext uri="{FF2B5EF4-FFF2-40B4-BE49-F238E27FC236}">
                <a16:creationId xmlns:a16="http://schemas.microsoft.com/office/drawing/2014/main" id="{38EEC09F-63EC-AEA9-9E58-B3DEEC2D044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8BC4263-4D0D-4FC1-EFDF-8D5146ECE09F}"/>
              </a:ext>
            </a:extLst>
          </p:cNvPr>
          <p:cNvSpPr>
            <a:spLocks noGrp="1"/>
          </p:cNvSpPr>
          <p:nvPr>
            <p:ph type="sldNum" sz="quarter" idx="12"/>
          </p:nvPr>
        </p:nvSpPr>
        <p:spPr/>
        <p:txBody>
          <a:bodyPr/>
          <a:lstStyle/>
          <a:p>
            <a:fld id="{8D619502-3837-46AF-8F39-AF2BBC3F5900}" type="slidenum">
              <a:rPr lang="en-GB" smtClean="0"/>
              <a:t>‹#›</a:t>
            </a:fld>
            <a:endParaRPr lang="en-GB"/>
          </a:p>
        </p:txBody>
      </p:sp>
      <p:pic>
        <p:nvPicPr>
          <p:cNvPr id="8" name="Picture 7" descr="A black background with a black square&#10;&#10;Description automatically generated with medium confidence">
            <a:extLst>
              <a:ext uri="{FF2B5EF4-FFF2-40B4-BE49-F238E27FC236}">
                <a16:creationId xmlns:a16="http://schemas.microsoft.com/office/drawing/2014/main" id="{AC306BDA-6A7E-3FF4-9B29-540C22A61B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618019" y="231509"/>
            <a:ext cx="3417277" cy="582014"/>
          </a:xfrm>
          <a:prstGeom prst="rect">
            <a:avLst/>
          </a:prstGeom>
        </p:spPr>
      </p:pic>
    </p:spTree>
    <p:extLst>
      <p:ext uri="{BB962C8B-B14F-4D97-AF65-F5344CB8AC3E}">
        <p14:creationId xmlns:p14="http://schemas.microsoft.com/office/powerpoint/2010/main" val="22260827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4AF812-8A9C-FCCB-64B6-0B288B2CDE0A}"/>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D183CCE1-4B5C-0048-B5D7-6D4277E3AB6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CAD959A-F442-D21A-0970-8849119261FB}"/>
              </a:ext>
            </a:extLst>
          </p:cNvPr>
          <p:cNvSpPr>
            <a:spLocks noGrp="1"/>
          </p:cNvSpPr>
          <p:nvPr>
            <p:ph type="dt" sz="half" idx="10"/>
          </p:nvPr>
        </p:nvSpPr>
        <p:spPr/>
        <p:txBody>
          <a:bodyPr/>
          <a:lstStyle/>
          <a:p>
            <a:fld id="{DF28BE8C-BCD0-458B-9663-7F9AB8974A30}" type="datetimeFigureOut">
              <a:rPr lang="en-GB" smtClean="0"/>
              <a:t>25/07/2024</a:t>
            </a:fld>
            <a:endParaRPr lang="en-GB"/>
          </a:p>
        </p:txBody>
      </p:sp>
      <p:sp>
        <p:nvSpPr>
          <p:cNvPr id="5" name="Footer Placeholder 4">
            <a:extLst>
              <a:ext uri="{FF2B5EF4-FFF2-40B4-BE49-F238E27FC236}">
                <a16:creationId xmlns:a16="http://schemas.microsoft.com/office/drawing/2014/main" id="{3A1C7373-DC68-BAA7-48BA-A8AAAA8A760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BEF1D85-F8B3-8EE0-DAAF-3579931A7C1A}"/>
              </a:ext>
            </a:extLst>
          </p:cNvPr>
          <p:cNvSpPr>
            <a:spLocks noGrp="1"/>
          </p:cNvSpPr>
          <p:nvPr>
            <p:ph type="sldNum" sz="quarter" idx="12"/>
          </p:nvPr>
        </p:nvSpPr>
        <p:spPr/>
        <p:txBody>
          <a:bodyPr/>
          <a:lstStyle/>
          <a:p>
            <a:fld id="{8D619502-3837-46AF-8F39-AF2BBC3F5900}" type="slidenum">
              <a:rPr lang="en-GB" smtClean="0"/>
              <a:t>‹#›</a:t>
            </a:fld>
            <a:endParaRPr lang="en-GB"/>
          </a:p>
        </p:txBody>
      </p:sp>
    </p:spTree>
    <p:extLst>
      <p:ext uri="{BB962C8B-B14F-4D97-AF65-F5344CB8AC3E}">
        <p14:creationId xmlns:p14="http://schemas.microsoft.com/office/powerpoint/2010/main" val="4887161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DE7FC24-0441-A0CE-38DF-FD64819740BF}"/>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D820E170-6596-A8CF-8C9D-0EBDD3601D0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E5CC13C-F2F1-75BE-05C1-164F1A8B22AA}"/>
              </a:ext>
            </a:extLst>
          </p:cNvPr>
          <p:cNvSpPr>
            <a:spLocks noGrp="1"/>
          </p:cNvSpPr>
          <p:nvPr>
            <p:ph type="dt" sz="half" idx="10"/>
          </p:nvPr>
        </p:nvSpPr>
        <p:spPr/>
        <p:txBody>
          <a:bodyPr/>
          <a:lstStyle/>
          <a:p>
            <a:fld id="{DF28BE8C-BCD0-458B-9663-7F9AB8974A30}" type="datetimeFigureOut">
              <a:rPr lang="en-GB" smtClean="0"/>
              <a:t>25/07/2024</a:t>
            </a:fld>
            <a:endParaRPr lang="en-GB"/>
          </a:p>
        </p:txBody>
      </p:sp>
      <p:sp>
        <p:nvSpPr>
          <p:cNvPr id="5" name="Footer Placeholder 4">
            <a:extLst>
              <a:ext uri="{FF2B5EF4-FFF2-40B4-BE49-F238E27FC236}">
                <a16:creationId xmlns:a16="http://schemas.microsoft.com/office/drawing/2014/main" id="{FEFB4467-3A4B-F4E7-593B-CF18D7542FF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3AA58F0-F517-7A0D-90EC-5FC4C1E1BFAD}"/>
              </a:ext>
            </a:extLst>
          </p:cNvPr>
          <p:cNvSpPr>
            <a:spLocks noGrp="1"/>
          </p:cNvSpPr>
          <p:nvPr>
            <p:ph type="sldNum" sz="quarter" idx="12"/>
          </p:nvPr>
        </p:nvSpPr>
        <p:spPr/>
        <p:txBody>
          <a:bodyPr/>
          <a:lstStyle/>
          <a:p>
            <a:fld id="{8D619502-3837-46AF-8F39-AF2BBC3F5900}" type="slidenum">
              <a:rPr lang="en-GB" smtClean="0"/>
              <a:t>‹#›</a:t>
            </a:fld>
            <a:endParaRPr lang="en-GB"/>
          </a:p>
        </p:txBody>
      </p:sp>
    </p:spTree>
    <p:extLst>
      <p:ext uri="{BB962C8B-B14F-4D97-AF65-F5344CB8AC3E}">
        <p14:creationId xmlns:p14="http://schemas.microsoft.com/office/powerpoint/2010/main" val="17547729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620140-0104-3074-6FAA-E673389A8312}"/>
              </a:ext>
            </a:extLst>
          </p:cNvPr>
          <p:cNvSpPr>
            <a:spLocks noGrp="1"/>
          </p:cNvSpPr>
          <p:nvPr>
            <p:ph type="title"/>
          </p:nvPr>
        </p:nvSpPr>
        <p:spPr/>
        <p:txBody>
          <a:bodyPr/>
          <a:lstStyle>
            <a:lvl1pPr>
              <a:defRPr b="1">
                <a:solidFill>
                  <a:srgbClr val="C00000"/>
                </a:solidFill>
              </a:defRPr>
            </a:lvl1pPr>
          </a:lstStyle>
          <a:p>
            <a:r>
              <a:rPr lang="en-US" dirty="0"/>
              <a:t>Click to edit Master title style</a:t>
            </a:r>
            <a:endParaRPr lang="en-GB" dirty="0"/>
          </a:p>
        </p:txBody>
      </p:sp>
      <p:sp>
        <p:nvSpPr>
          <p:cNvPr id="3" name="Content Placeholder 2">
            <a:extLst>
              <a:ext uri="{FF2B5EF4-FFF2-40B4-BE49-F238E27FC236}">
                <a16:creationId xmlns:a16="http://schemas.microsoft.com/office/drawing/2014/main" id="{FBFB7DE5-D028-ED07-168B-079D8031678B}"/>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Date Placeholder 3">
            <a:extLst>
              <a:ext uri="{FF2B5EF4-FFF2-40B4-BE49-F238E27FC236}">
                <a16:creationId xmlns:a16="http://schemas.microsoft.com/office/drawing/2014/main" id="{4101905A-EC74-2F4D-ECF7-1A03E6B05A01}"/>
              </a:ext>
            </a:extLst>
          </p:cNvPr>
          <p:cNvSpPr>
            <a:spLocks noGrp="1"/>
          </p:cNvSpPr>
          <p:nvPr>
            <p:ph type="dt" sz="half" idx="10"/>
          </p:nvPr>
        </p:nvSpPr>
        <p:spPr/>
        <p:txBody>
          <a:bodyPr/>
          <a:lstStyle/>
          <a:p>
            <a:fld id="{DF28BE8C-BCD0-458B-9663-7F9AB8974A30}" type="datetimeFigureOut">
              <a:rPr lang="en-GB" smtClean="0"/>
              <a:t>25/07/2024</a:t>
            </a:fld>
            <a:endParaRPr lang="en-GB"/>
          </a:p>
        </p:txBody>
      </p:sp>
      <p:sp>
        <p:nvSpPr>
          <p:cNvPr id="5" name="Footer Placeholder 4">
            <a:extLst>
              <a:ext uri="{FF2B5EF4-FFF2-40B4-BE49-F238E27FC236}">
                <a16:creationId xmlns:a16="http://schemas.microsoft.com/office/drawing/2014/main" id="{48DD6CB7-514F-2EF2-D421-66711C1691F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AF3D2E9-DA0A-A92E-A9EB-F5D9549EE566}"/>
              </a:ext>
            </a:extLst>
          </p:cNvPr>
          <p:cNvSpPr>
            <a:spLocks noGrp="1"/>
          </p:cNvSpPr>
          <p:nvPr>
            <p:ph type="sldNum" sz="quarter" idx="12"/>
          </p:nvPr>
        </p:nvSpPr>
        <p:spPr/>
        <p:txBody>
          <a:bodyPr/>
          <a:lstStyle/>
          <a:p>
            <a:fld id="{8D619502-3837-46AF-8F39-AF2BBC3F5900}" type="slidenum">
              <a:rPr lang="en-GB" smtClean="0"/>
              <a:t>‹#›</a:t>
            </a:fld>
            <a:endParaRPr lang="en-GB"/>
          </a:p>
        </p:txBody>
      </p:sp>
    </p:spTree>
    <p:extLst>
      <p:ext uri="{BB962C8B-B14F-4D97-AF65-F5344CB8AC3E}">
        <p14:creationId xmlns:p14="http://schemas.microsoft.com/office/powerpoint/2010/main" val="38197724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74B22-4B79-C73F-7F9A-A521097315E5}"/>
              </a:ext>
            </a:extLst>
          </p:cNvPr>
          <p:cNvSpPr>
            <a:spLocks noGrp="1"/>
          </p:cNvSpPr>
          <p:nvPr>
            <p:ph type="title"/>
          </p:nvPr>
        </p:nvSpPr>
        <p:spPr>
          <a:xfrm>
            <a:off x="831850" y="1709738"/>
            <a:ext cx="10515600" cy="2852737"/>
          </a:xfrm>
        </p:spPr>
        <p:txBody>
          <a:bodyPr anchor="b">
            <a:normAutofit/>
          </a:bodyPr>
          <a:lstStyle>
            <a:lvl1pPr algn="l" defTabSz="914400" rtl="0" eaLnBrk="1" latinLnBrk="0" hangingPunct="1">
              <a:lnSpc>
                <a:spcPct val="90000"/>
              </a:lnSpc>
              <a:spcBef>
                <a:spcPct val="0"/>
              </a:spcBef>
              <a:buNone/>
              <a:defRPr lang="en-GB" sz="6000" b="1" kern="1200" dirty="0">
                <a:solidFill>
                  <a:srgbClr val="C00000"/>
                </a:solidFill>
                <a:latin typeface="+mj-lt"/>
                <a:ea typeface="+mj-ea"/>
                <a:cs typeface="+mj-cs"/>
              </a:defRPr>
            </a:lvl1pPr>
          </a:lstStyle>
          <a:p>
            <a:r>
              <a:rPr lang="en-US" dirty="0"/>
              <a:t>Click to edit Master title style</a:t>
            </a:r>
            <a:endParaRPr lang="en-GB" dirty="0"/>
          </a:p>
        </p:txBody>
      </p:sp>
      <p:sp>
        <p:nvSpPr>
          <p:cNvPr id="3" name="Text Placeholder 2">
            <a:extLst>
              <a:ext uri="{FF2B5EF4-FFF2-40B4-BE49-F238E27FC236}">
                <a16:creationId xmlns:a16="http://schemas.microsoft.com/office/drawing/2014/main" id="{09EDBB5F-6DE5-75F8-28F0-9AB5C11E084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E90A71A-9E11-2E65-1D52-3916D8FA51D6}"/>
              </a:ext>
            </a:extLst>
          </p:cNvPr>
          <p:cNvSpPr>
            <a:spLocks noGrp="1"/>
          </p:cNvSpPr>
          <p:nvPr>
            <p:ph type="dt" sz="half" idx="10"/>
          </p:nvPr>
        </p:nvSpPr>
        <p:spPr/>
        <p:txBody>
          <a:bodyPr/>
          <a:lstStyle/>
          <a:p>
            <a:fld id="{DF28BE8C-BCD0-458B-9663-7F9AB8974A30}" type="datetimeFigureOut">
              <a:rPr lang="en-GB" smtClean="0"/>
              <a:t>25/07/2024</a:t>
            </a:fld>
            <a:endParaRPr lang="en-GB"/>
          </a:p>
        </p:txBody>
      </p:sp>
      <p:sp>
        <p:nvSpPr>
          <p:cNvPr id="5" name="Footer Placeholder 4">
            <a:extLst>
              <a:ext uri="{FF2B5EF4-FFF2-40B4-BE49-F238E27FC236}">
                <a16:creationId xmlns:a16="http://schemas.microsoft.com/office/drawing/2014/main" id="{B3025A06-2E52-3948-1F70-E78921C15BD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7BEB85F-9E69-2342-85E8-65866996E43C}"/>
              </a:ext>
            </a:extLst>
          </p:cNvPr>
          <p:cNvSpPr>
            <a:spLocks noGrp="1"/>
          </p:cNvSpPr>
          <p:nvPr>
            <p:ph type="sldNum" sz="quarter" idx="12"/>
          </p:nvPr>
        </p:nvSpPr>
        <p:spPr/>
        <p:txBody>
          <a:bodyPr/>
          <a:lstStyle/>
          <a:p>
            <a:fld id="{8D619502-3837-46AF-8F39-AF2BBC3F5900}" type="slidenum">
              <a:rPr lang="en-GB" smtClean="0"/>
              <a:t>‹#›</a:t>
            </a:fld>
            <a:endParaRPr lang="en-GB"/>
          </a:p>
        </p:txBody>
      </p:sp>
    </p:spTree>
    <p:extLst>
      <p:ext uri="{BB962C8B-B14F-4D97-AF65-F5344CB8AC3E}">
        <p14:creationId xmlns:p14="http://schemas.microsoft.com/office/powerpoint/2010/main" val="32005449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EC095-C0DC-30C1-BEAB-D6BB47D52D67}"/>
              </a:ext>
            </a:extLst>
          </p:cNvPr>
          <p:cNvSpPr>
            <a:spLocks noGrp="1"/>
          </p:cNvSpPr>
          <p:nvPr>
            <p:ph type="title"/>
          </p:nvPr>
        </p:nvSpPr>
        <p:spPr/>
        <p:txBody>
          <a:bodyPr>
            <a:normAutofit/>
          </a:bodyPr>
          <a:lstStyle>
            <a:lvl1pPr algn="l" defTabSz="914400" rtl="0" eaLnBrk="1" latinLnBrk="0" hangingPunct="1">
              <a:lnSpc>
                <a:spcPct val="90000"/>
              </a:lnSpc>
              <a:spcBef>
                <a:spcPct val="0"/>
              </a:spcBef>
              <a:buNone/>
              <a:defRPr lang="en-GB" sz="4400" b="1" kern="1200" dirty="0">
                <a:solidFill>
                  <a:srgbClr val="C00000"/>
                </a:solidFill>
                <a:latin typeface="+mj-lt"/>
                <a:ea typeface="+mj-ea"/>
                <a:cs typeface="+mj-cs"/>
              </a:defRPr>
            </a:lvl1pPr>
          </a:lstStyle>
          <a:p>
            <a:r>
              <a:rPr lang="en-US" dirty="0"/>
              <a:t>Click to edit Master title style</a:t>
            </a:r>
            <a:endParaRPr lang="en-GB" dirty="0"/>
          </a:p>
        </p:txBody>
      </p:sp>
      <p:sp>
        <p:nvSpPr>
          <p:cNvPr id="3" name="Content Placeholder 2">
            <a:extLst>
              <a:ext uri="{FF2B5EF4-FFF2-40B4-BE49-F238E27FC236}">
                <a16:creationId xmlns:a16="http://schemas.microsoft.com/office/drawing/2014/main" id="{C1F12222-090B-D682-EAEA-683E2B2B71C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7D011884-099F-8808-DC6B-FBBEC23F777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741701A3-CEAA-AB30-32B5-E1A5638A8999}"/>
              </a:ext>
            </a:extLst>
          </p:cNvPr>
          <p:cNvSpPr>
            <a:spLocks noGrp="1"/>
          </p:cNvSpPr>
          <p:nvPr>
            <p:ph type="dt" sz="half" idx="10"/>
          </p:nvPr>
        </p:nvSpPr>
        <p:spPr/>
        <p:txBody>
          <a:bodyPr/>
          <a:lstStyle/>
          <a:p>
            <a:fld id="{DF28BE8C-BCD0-458B-9663-7F9AB8974A30}" type="datetimeFigureOut">
              <a:rPr lang="en-GB" smtClean="0"/>
              <a:t>25/07/2024</a:t>
            </a:fld>
            <a:endParaRPr lang="en-GB"/>
          </a:p>
        </p:txBody>
      </p:sp>
      <p:sp>
        <p:nvSpPr>
          <p:cNvPr id="6" name="Footer Placeholder 5">
            <a:extLst>
              <a:ext uri="{FF2B5EF4-FFF2-40B4-BE49-F238E27FC236}">
                <a16:creationId xmlns:a16="http://schemas.microsoft.com/office/drawing/2014/main" id="{1B20D2B0-DDA1-7E9B-71F3-6D65A913B817}"/>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593653BA-482F-9BD4-55CD-EC9919E54C51}"/>
              </a:ext>
            </a:extLst>
          </p:cNvPr>
          <p:cNvSpPr>
            <a:spLocks noGrp="1"/>
          </p:cNvSpPr>
          <p:nvPr>
            <p:ph type="sldNum" sz="quarter" idx="12"/>
          </p:nvPr>
        </p:nvSpPr>
        <p:spPr/>
        <p:txBody>
          <a:bodyPr/>
          <a:lstStyle/>
          <a:p>
            <a:fld id="{8D619502-3837-46AF-8F39-AF2BBC3F5900}" type="slidenum">
              <a:rPr lang="en-GB" smtClean="0"/>
              <a:t>‹#›</a:t>
            </a:fld>
            <a:endParaRPr lang="en-GB"/>
          </a:p>
        </p:txBody>
      </p:sp>
    </p:spTree>
    <p:extLst>
      <p:ext uri="{BB962C8B-B14F-4D97-AF65-F5344CB8AC3E}">
        <p14:creationId xmlns:p14="http://schemas.microsoft.com/office/powerpoint/2010/main" val="26470072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FC977-1FC8-090B-24EA-221B94F80592}"/>
              </a:ext>
            </a:extLst>
          </p:cNvPr>
          <p:cNvSpPr>
            <a:spLocks noGrp="1"/>
          </p:cNvSpPr>
          <p:nvPr>
            <p:ph type="title"/>
          </p:nvPr>
        </p:nvSpPr>
        <p:spPr>
          <a:xfrm>
            <a:off x="839788" y="365125"/>
            <a:ext cx="10515600" cy="1325563"/>
          </a:xfrm>
        </p:spPr>
        <p:txBody>
          <a:bodyPr>
            <a:normAutofit/>
          </a:bodyPr>
          <a:lstStyle>
            <a:lvl1pPr algn="l" defTabSz="914400" rtl="0" eaLnBrk="1" latinLnBrk="0" hangingPunct="1">
              <a:lnSpc>
                <a:spcPct val="90000"/>
              </a:lnSpc>
              <a:spcBef>
                <a:spcPct val="0"/>
              </a:spcBef>
              <a:buNone/>
              <a:defRPr lang="en-GB" sz="4400" b="1" kern="1200" dirty="0">
                <a:solidFill>
                  <a:srgbClr val="C00000"/>
                </a:solidFill>
                <a:latin typeface="+mj-lt"/>
                <a:ea typeface="+mj-ea"/>
                <a:cs typeface="+mj-cs"/>
              </a:defRPr>
            </a:lvl1pPr>
          </a:lstStyle>
          <a:p>
            <a:r>
              <a:rPr lang="en-US" dirty="0"/>
              <a:t>Click to edit Master title style</a:t>
            </a:r>
            <a:endParaRPr lang="en-GB" dirty="0"/>
          </a:p>
        </p:txBody>
      </p:sp>
      <p:sp>
        <p:nvSpPr>
          <p:cNvPr id="3" name="Text Placeholder 2">
            <a:extLst>
              <a:ext uri="{FF2B5EF4-FFF2-40B4-BE49-F238E27FC236}">
                <a16:creationId xmlns:a16="http://schemas.microsoft.com/office/drawing/2014/main" id="{7ECA60BF-B58A-BCB8-B589-AC8FCA421FE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6CE2D77-7634-64AD-4276-3EFC3C4AE48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71744585-AD07-645F-F7D4-438ECB8C2AD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E3DEC70-D3BB-5FE5-2183-AFF8275E4C4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BB502C06-8916-F873-16B4-3E81B260C4BF}"/>
              </a:ext>
            </a:extLst>
          </p:cNvPr>
          <p:cNvSpPr>
            <a:spLocks noGrp="1"/>
          </p:cNvSpPr>
          <p:nvPr>
            <p:ph type="dt" sz="half" idx="10"/>
          </p:nvPr>
        </p:nvSpPr>
        <p:spPr/>
        <p:txBody>
          <a:bodyPr/>
          <a:lstStyle/>
          <a:p>
            <a:fld id="{DF28BE8C-BCD0-458B-9663-7F9AB8974A30}" type="datetimeFigureOut">
              <a:rPr lang="en-GB" smtClean="0"/>
              <a:t>25/07/2024</a:t>
            </a:fld>
            <a:endParaRPr lang="en-GB"/>
          </a:p>
        </p:txBody>
      </p:sp>
      <p:sp>
        <p:nvSpPr>
          <p:cNvPr id="8" name="Footer Placeholder 7">
            <a:extLst>
              <a:ext uri="{FF2B5EF4-FFF2-40B4-BE49-F238E27FC236}">
                <a16:creationId xmlns:a16="http://schemas.microsoft.com/office/drawing/2014/main" id="{B123F1C6-2610-9793-15A8-DDC30A7C9196}"/>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129889AA-F523-8074-66FA-96EF9577C0B3}"/>
              </a:ext>
            </a:extLst>
          </p:cNvPr>
          <p:cNvSpPr>
            <a:spLocks noGrp="1"/>
          </p:cNvSpPr>
          <p:nvPr>
            <p:ph type="sldNum" sz="quarter" idx="12"/>
          </p:nvPr>
        </p:nvSpPr>
        <p:spPr/>
        <p:txBody>
          <a:bodyPr/>
          <a:lstStyle/>
          <a:p>
            <a:fld id="{8D619502-3837-46AF-8F39-AF2BBC3F5900}" type="slidenum">
              <a:rPr lang="en-GB" smtClean="0"/>
              <a:t>‹#›</a:t>
            </a:fld>
            <a:endParaRPr lang="en-GB"/>
          </a:p>
        </p:txBody>
      </p:sp>
    </p:spTree>
    <p:extLst>
      <p:ext uri="{BB962C8B-B14F-4D97-AF65-F5344CB8AC3E}">
        <p14:creationId xmlns:p14="http://schemas.microsoft.com/office/powerpoint/2010/main" val="40962608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4CB2EF-527B-1478-6820-F65EF49E6C87}"/>
              </a:ext>
            </a:extLst>
          </p:cNvPr>
          <p:cNvSpPr>
            <a:spLocks noGrp="1"/>
          </p:cNvSpPr>
          <p:nvPr>
            <p:ph type="title"/>
          </p:nvPr>
        </p:nvSpPr>
        <p:spPr/>
        <p:txBody>
          <a:bodyPr>
            <a:normAutofit/>
          </a:bodyPr>
          <a:lstStyle>
            <a:lvl1pPr algn="l" defTabSz="914400" rtl="0" eaLnBrk="1" latinLnBrk="0" hangingPunct="1">
              <a:lnSpc>
                <a:spcPct val="90000"/>
              </a:lnSpc>
              <a:spcBef>
                <a:spcPct val="0"/>
              </a:spcBef>
              <a:buNone/>
              <a:defRPr lang="en-GB" sz="4400" b="1" kern="1200" dirty="0">
                <a:solidFill>
                  <a:srgbClr val="C00000"/>
                </a:solidFill>
                <a:latin typeface="+mj-lt"/>
                <a:ea typeface="+mj-ea"/>
                <a:cs typeface="+mj-cs"/>
              </a:defRPr>
            </a:lvl1pPr>
          </a:lstStyle>
          <a:p>
            <a:r>
              <a:rPr lang="en-US" dirty="0"/>
              <a:t>Click to edit Master title style</a:t>
            </a:r>
            <a:endParaRPr lang="en-GB" dirty="0"/>
          </a:p>
        </p:txBody>
      </p:sp>
      <p:sp>
        <p:nvSpPr>
          <p:cNvPr id="3" name="Date Placeholder 2">
            <a:extLst>
              <a:ext uri="{FF2B5EF4-FFF2-40B4-BE49-F238E27FC236}">
                <a16:creationId xmlns:a16="http://schemas.microsoft.com/office/drawing/2014/main" id="{A1FB084B-0D80-681F-8A56-B2830895340B}"/>
              </a:ext>
            </a:extLst>
          </p:cNvPr>
          <p:cNvSpPr>
            <a:spLocks noGrp="1"/>
          </p:cNvSpPr>
          <p:nvPr>
            <p:ph type="dt" sz="half" idx="10"/>
          </p:nvPr>
        </p:nvSpPr>
        <p:spPr/>
        <p:txBody>
          <a:bodyPr/>
          <a:lstStyle/>
          <a:p>
            <a:fld id="{DF28BE8C-BCD0-458B-9663-7F9AB8974A30}" type="datetimeFigureOut">
              <a:rPr lang="en-GB" smtClean="0"/>
              <a:t>25/07/2024</a:t>
            </a:fld>
            <a:endParaRPr lang="en-GB"/>
          </a:p>
        </p:txBody>
      </p:sp>
      <p:sp>
        <p:nvSpPr>
          <p:cNvPr id="4" name="Footer Placeholder 3">
            <a:extLst>
              <a:ext uri="{FF2B5EF4-FFF2-40B4-BE49-F238E27FC236}">
                <a16:creationId xmlns:a16="http://schemas.microsoft.com/office/drawing/2014/main" id="{59F95930-46E9-9A86-E6CA-C33B97507DDF}"/>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C3518B52-E9C7-4644-C52F-A25F680BFFBC}"/>
              </a:ext>
            </a:extLst>
          </p:cNvPr>
          <p:cNvSpPr>
            <a:spLocks noGrp="1"/>
          </p:cNvSpPr>
          <p:nvPr>
            <p:ph type="sldNum" sz="quarter" idx="12"/>
          </p:nvPr>
        </p:nvSpPr>
        <p:spPr/>
        <p:txBody>
          <a:bodyPr/>
          <a:lstStyle/>
          <a:p>
            <a:fld id="{8D619502-3837-46AF-8F39-AF2BBC3F5900}" type="slidenum">
              <a:rPr lang="en-GB" smtClean="0"/>
              <a:t>‹#›</a:t>
            </a:fld>
            <a:endParaRPr lang="en-GB"/>
          </a:p>
        </p:txBody>
      </p:sp>
    </p:spTree>
    <p:extLst>
      <p:ext uri="{BB962C8B-B14F-4D97-AF65-F5344CB8AC3E}">
        <p14:creationId xmlns:p14="http://schemas.microsoft.com/office/powerpoint/2010/main" val="22326669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2235156-B017-C87D-BA1B-4B5E95CFE0EB}"/>
              </a:ext>
            </a:extLst>
          </p:cNvPr>
          <p:cNvSpPr>
            <a:spLocks noGrp="1"/>
          </p:cNvSpPr>
          <p:nvPr>
            <p:ph type="dt" sz="half" idx="10"/>
          </p:nvPr>
        </p:nvSpPr>
        <p:spPr/>
        <p:txBody>
          <a:bodyPr/>
          <a:lstStyle/>
          <a:p>
            <a:fld id="{DF28BE8C-BCD0-458B-9663-7F9AB8974A30}" type="datetimeFigureOut">
              <a:rPr lang="en-GB" smtClean="0"/>
              <a:t>25/07/2024</a:t>
            </a:fld>
            <a:endParaRPr lang="en-GB"/>
          </a:p>
        </p:txBody>
      </p:sp>
      <p:sp>
        <p:nvSpPr>
          <p:cNvPr id="3" name="Footer Placeholder 2">
            <a:extLst>
              <a:ext uri="{FF2B5EF4-FFF2-40B4-BE49-F238E27FC236}">
                <a16:creationId xmlns:a16="http://schemas.microsoft.com/office/drawing/2014/main" id="{1087DAF4-E6F4-5F4B-C455-E0AD9E561028}"/>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5B5A779A-98FC-5899-378B-363CD51D000E}"/>
              </a:ext>
            </a:extLst>
          </p:cNvPr>
          <p:cNvSpPr>
            <a:spLocks noGrp="1"/>
          </p:cNvSpPr>
          <p:nvPr>
            <p:ph type="sldNum" sz="quarter" idx="12"/>
          </p:nvPr>
        </p:nvSpPr>
        <p:spPr/>
        <p:txBody>
          <a:bodyPr/>
          <a:lstStyle/>
          <a:p>
            <a:fld id="{8D619502-3837-46AF-8F39-AF2BBC3F5900}" type="slidenum">
              <a:rPr lang="en-GB" smtClean="0"/>
              <a:t>‹#›</a:t>
            </a:fld>
            <a:endParaRPr lang="en-GB"/>
          </a:p>
        </p:txBody>
      </p:sp>
    </p:spTree>
    <p:extLst>
      <p:ext uri="{BB962C8B-B14F-4D97-AF65-F5344CB8AC3E}">
        <p14:creationId xmlns:p14="http://schemas.microsoft.com/office/powerpoint/2010/main" val="42598252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5B8950-1824-2BD1-E067-49D14372C627}"/>
              </a:ext>
            </a:extLst>
          </p:cNvPr>
          <p:cNvSpPr>
            <a:spLocks noGrp="1"/>
          </p:cNvSpPr>
          <p:nvPr>
            <p:ph type="title"/>
          </p:nvPr>
        </p:nvSpPr>
        <p:spPr>
          <a:xfrm>
            <a:off x="839788" y="457200"/>
            <a:ext cx="3932237" cy="1600200"/>
          </a:xfrm>
        </p:spPr>
        <p:txBody>
          <a:bodyPr anchor="b">
            <a:normAutofit/>
          </a:bodyPr>
          <a:lstStyle>
            <a:lvl1pPr algn="l" defTabSz="914400" rtl="0" eaLnBrk="1" latinLnBrk="0" hangingPunct="1">
              <a:lnSpc>
                <a:spcPct val="90000"/>
              </a:lnSpc>
              <a:spcBef>
                <a:spcPct val="0"/>
              </a:spcBef>
              <a:buNone/>
              <a:defRPr lang="en-GB" sz="3600" b="1" kern="1200" dirty="0">
                <a:solidFill>
                  <a:srgbClr val="C00000"/>
                </a:solidFill>
                <a:latin typeface="+mj-lt"/>
                <a:ea typeface="+mj-ea"/>
                <a:cs typeface="+mj-cs"/>
              </a:defRPr>
            </a:lvl1pPr>
          </a:lstStyle>
          <a:p>
            <a:r>
              <a:rPr lang="en-US" dirty="0"/>
              <a:t>Click to edit Master title style</a:t>
            </a:r>
            <a:endParaRPr lang="en-GB" dirty="0"/>
          </a:p>
        </p:txBody>
      </p:sp>
      <p:sp>
        <p:nvSpPr>
          <p:cNvPr id="3" name="Content Placeholder 2">
            <a:extLst>
              <a:ext uri="{FF2B5EF4-FFF2-40B4-BE49-F238E27FC236}">
                <a16:creationId xmlns:a16="http://schemas.microsoft.com/office/drawing/2014/main" id="{2D74A26D-24F1-A05A-4A38-E8199052B0C9}"/>
              </a:ext>
            </a:extLst>
          </p:cNvPr>
          <p:cNvSpPr>
            <a:spLocks noGrp="1"/>
          </p:cNvSpPr>
          <p:nvPr>
            <p:ph idx="1"/>
          </p:nvPr>
        </p:nvSpPr>
        <p:spPr>
          <a:xfrm>
            <a:off x="5183188" y="987425"/>
            <a:ext cx="6172200" cy="4873625"/>
          </a:xfrm>
        </p:spPr>
        <p:txBody>
          <a:bodyPr/>
          <a:lstStyle>
            <a:lvl1pPr marL="0" indent="0" algn="l" defTabSz="914400" rtl="0" eaLnBrk="1" latinLnBrk="0" hangingPunct="1">
              <a:lnSpc>
                <a:spcPct val="90000"/>
              </a:lnSpc>
              <a:spcBef>
                <a:spcPct val="0"/>
              </a:spcBef>
              <a:buNone/>
              <a:defRPr lang="en-US" sz="3600" b="1" kern="1200" dirty="0">
                <a:solidFill>
                  <a:srgbClr val="C00000"/>
                </a:solidFill>
                <a:latin typeface="+mj-lt"/>
                <a:ea typeface="+mj-ea"/>
                <a:cs typeface="+mj-cs"/>
              </a:defRPr>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Text Placeholder 3">
            <a:extLst>
              <a:ext uri="{FF2B5EF4-FFF2-40B4-BE49-F238E27FC236}">
                <a16:creationId xmlns:a16="http://schemas.microsoft.com/office/drawing/2014/main" id="{DA3B1D3E-5D31-E4CB-C66A-5B12C7D2465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6DF8224-B5CC-F4A6-3418-619014B9A22D}"/>
              </a:ext>
            </a:extLst>
          </p:cNvPr>
          <p:cNvSpPr>
            <a:spLocks noGrp="1"/>
          </p:cNvSpPr>
          <p:nvPr>
            <p:ph type="dt" sz="half" idx="10"/>
          </p:nvPr>
        </p:nvSpPr>
        <p:spPr/>
        <p:txBody>
          <a:bodyPr/>
          <a:lstStyle/>
          <a:p>
            <a:fld id="{DF28BE8C-BCD0-458B-9663-7F9AB8974A30}" type="datetimeFigureOut">
              <a:rPr lang="en-GB" smtClean="0"/>
              <a:t>25/07/2024</a:t>
            </a:fld>
            <a:endParaRPr lang="en-GB"/>
          </a:p>
        </p:txBody>
      </p:sp>
      <p:sp>
        <p:nvSpPr>
          <p:cNvPr id="6" name="Footer Placeholder 5">
            <a:extLst>
              <a:ext uri="{FF2B5EF4-FFF2-40B4-BE49-F238E27FC236}">
                <a16:creationId xmlns:a16="http://schemas.microsoft.com/office/drawing/2014/main" id="{3FEF2731-270E-7152-2CB4-8C0FC5F1E34C}"/>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F33761B0-8633-E04B-86F2-694596215F9F}"/>
              </a:ext>
            </a:extLst>
          </p:cNvPr>
          <p:cNvSpPr>
            <a:spLocks noGrp="1"/>
          </p:cNvSpPr>
          <p:nvPr>
            <p:ph type="sldNum" sz="quarter" idx="12"/>
          </p:nvPr>
        </p:nvSpPr>
        <p:spPr/>
        <p:txBody>
          <a:bodyPr/>
          <a:lstStyle/>
          <a:p>
            <a:fld id="{8D619502-3837-46AF-8F39-AF2BBC3F5900}" type="slidenum">
              <a:rPr lang="en-GB" smtClean="0"/>
              <a:t>‹#›</a:t>
            </a:fld>
            <a:endParaRPr lang="en-GB"/>
          </a:p>
        </p:txBody>
      </p:sp>
    </p:spTree>
    <p:extLst>
      <p:ext uri="{BB962C8B-B14F-4D97-AF65-F5344CB8AC3E}">
        <p14:creationId xmlns:p14="http://schemas.microsoft.com/office/powerpoint/2010/main" val="41325423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226D1A-FB10-1316-88C9-8422888F395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86DC3AF7-13D9-ADB1-24E8-5A935DA6363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35FCD20E-7268-FD45-4DCA-FB40459593B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AFDD627-03AD-827B-E83E-581F7D19DD09}"/>
              </a:ext>
            </a:extLst>
          </p:cNvPr>
          <p:cNvSpPr>
            <a:spLocks noGrp="1"/>
          </p:cNvSpPr>
          <p:nvPr>
            <p:ph type="dt" sz="half" idx="10"/>
          </p:nvPr>
        </p:nvSpPr>
        <p:spPr/>
        <p:txBody>
          <a:bodyPr/>
          <a:lstStyle/>
          <a:p>
            <a:fld id="{DF28BE8C-BCD0-458B-9663-7F9AB8974A30}" type="datetimeFigureOut">
              <a:rPr lang="en-GB" smtClean="0"/>
              <a:t>25/07/2024</a:t>
            </a:fld>
            <a:endParaRPr lang="en-GB"/>
          </a:p>
        </p:txBody>
      </p:sp>
      <p:sp>
        <p:nvSpPr>
          <p:cNvPr id="6" name="Footer Placeholder 5">
            <a:extLst>
              <a:ext uri="{FF2B5EF4-FFF2-40B4-BE49-F238E27FC236}">
                <a16:creationId xmlns:a16="http://schemas.microsoft.com/office/drawing/2014/main" id="{6D6D1A17-C8E6-E5E9-624C-B8F2D2C4C962}"/>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0E29EE7-374E-A536-DC60-8D562E649881}"/>
              </a:ext>
            </a:extLst>
          </p:cNvPr>
          <p:cNvSpPr>
            <a:spLocks noGrp="1"/>
          </p:cNvSpPr>
          <p:nvPr>
            <p:ph type="sldNum" sz="quarter" idx="12"/>
          </p:nvPr>
        </p:nvSpPr>
        <p:spPr/>
        <p:txBody>
          <a:bodyPr/>
          <a:lstStyle/>
          <a:p>
            <a:fld id="{8D619502-3837-46AF-8F39-AF2BBC3F5900}" type="slidenum">
              <a:rPr lang="en-GB" smtClean="0"/>
              <a:t>‹#›</a:t>
            </a:fld>
            <a:endParaRPr lang="en-GB"/>
          </a:p>
        </p:txBody>
      </p:sp>
    </p:spTree>
    <p:extLst>
      <p:ext uri="{BB962C8B-B14F-4D97-AF65-F5344CB8AC3E}">
        <p14:creationId xmlns:p14="http://schemas.microsoft.com/office/powerpoint/2010/main" val="40005986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3521D6C-C2B5-89E8-4186-B8EA011548D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endParaRPr lang="en-GB" dirty="0"/>
          </a:p>
        </p:txBody>
      </p:sp>
      <p:sp>
        <p:nvSpPr>
          <p:cNvPr id="3" name="Text Placeholder 2">
            <a:extLst>
              <a:ext uri="{FF2B5EF4-FFF2-40B4-BE49-F238E27FC236}">
                <a16:creationId xmlns:a16="http://schemas.microsoft.com/office/drawing/2014/main" id="{8D9A9E84-C49A-1484-5968-15F5DBE2D08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C831CC04-B53B-8B0D-9FA6-0305E64638C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F28BE8C-BCD0-458B-9663-7F9AB8974A30}" type="datetimeFigureOut">
              <a:rPr lang="en-GB" smtClean="0"/>
              <a:t>25/07/2024</a:t>
            </a:fld>
            <a:endParaRPr lang="en-GB"/>
          </a:p>
        </p:txBody>
      </p:sp>
      <p:sp>
        <p:nvSpPr>
          <p:cNvPr id="5" name="Footer Placeholder 4">
            <a:extLst>
              <a:ext uri="{FF2B5EF4-FFF2-40B4-BE49-F238E27FC236}">
                <a16:creationId xmlns:a16="http://schemas.microsoft.com/office/drawing/2014/main" id="{0B41FCDF-50A6-6615-43ED-E1470AA078F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1D1ABE9A-6E7E-0C11-C34E-8F47F2A9C2B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D619502-3837-46AF-8F39-AF2BBC3F5900}" type="slidenum">
              <a:rPr lang="en-GB" smtClean="0"/>
              <a:t>‹#›</a:t>
            </a:fld>
            <a:endParaRPr lang="en-GB"/>
          </a:p>
        </p:txBody>
      </p:sp>
    </p:spTree>
    <p:extLst>
      <p:ext uri="{BB962C8B-B14F-4D97-AF65-F5344CB8AC3E}">
        <p14:creationId xmlns:p14="http://schemas.microsoft.com/office/powerpoint/2010/main" val="262675010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lang="en-GB" sz="4400" b="1" kern="1200" dirty="0">
          <a:solidFill>
            <a:srgbClr val="C00000"/>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3" Type="http://schemas.openxmlformats.org/officeDocument/2006/relationships/image" Target="../media/image23.png"/><Relationship Id="rId18" Type="http://schemas.openxmlformats.org/officeDocument/2006/relationships/image" Target="../media/image28.svg"/><Relationship Id="rId26" Type="http://schemas.openxmlformats.org/officeDocument/2006/relationships/image" Target="../media/image36.svg"/><Relationship Id="rId39" Type="http://schemas.openxmlformats.org/officeDocument/2006/relationships/image" Target="../media/image49.png"/><Relationship Id="rId21" Type="http://schemas.openxmlformats.org/officeDocument/2006/relationships/image" Target="../media/image31.png"/><Relationship Id="rId34" Type="http://schemas.openxmlformats.org/officeDocument/2006/relationships/image" Target="../media/image44.png"/><Relationship Id="rId7" Type="http://schemas.openxmlformats.org/officeDocument/2006/relationships/image" Target="../media/image17.png"/><Relationship Id="rId12" Type="http://schemas.openxmlformats.org/officeDocument/2006/relationships/image" Target="../media/image22.svg"/><Relationship Id="rId17" Type="http://schemas.openxmlformats.org/officeDocument/2006/relationships/image" Target="../media/image27.png"/><Relationship Id="rId25" Type="http://schemas.openxmlformats.org/officeDocument/2006/relationships/image" Target="../media/image35.png"/><Relationship Id="rId33" Type="http://schemas.openxmlformats.org/officeDocument/2006/relationships/image" Target="../media/image43.svg"/><Relationship Id="rId38" Type="http://schemas.openxmlformats.org/officeDocument/2006/relationships/image" Target="../media/image48.png"/><Relationship Id="rId2" Type="http://schemas.openxmlformats.org/officeDocument/2006/relationships/notesSlide" Target="../notesSlides/notesSlide2.xml"/><Relationship Id="rId16" Type="http://schemas.openxmlformats.org/officeDocument/2006/relationships/image" Target="../media/image26.svg"/><Relationship Id="rId20" Type="http://schemas.openxmlformats.org/officeDocument/2006/relationships/image" Target="../media/image30.svg"/><Relationship Id="rId29"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image" Target="../media/image16.svg"/><Relationship Id="rId11" Type="http://schemas.openxmlformats.org/officeDocument/2006/relationships/image" Target="../media/image21.png"/><Relationship Id="rId24" Type="http://schemas.openxmlformats.org/officeDocument/2006/relationships/image" Target="../media/image34.svg"/><Relationship Id="rId32" Type="http://schemas.openxmlformats.org/officeDocument/2006/relationships/image" Target="../media/image42.svg"/><Relationship Id="rId37" Type="http://schemas.openxmlformats.org/officeDocument/2006/relationships/image" Target="../media/image47.png"/><Relationship Id="rId40" Type="http://schemas.openxmlformats.org/officeDocument/2006/relationships/image" Target="../media/image50.png"/><Relationship Id="rId5" Type="http://schemas.openxmlformats.org/officeDocument/2006/relationships/image" Target="../media/image15.png"/><Relationship Id="rId15" Type="http://schemas.openxmlformats.org/officeDocument/2006/relationships/image" Target="../media/image25.png"/><Relationship Id="rId23" Type="http://schemas.openxmlformats.org/officeDocument/2006/relationships/image" Target="../media/image33.png"/><Relationship Id="rId28" Type="http://schemas.openxmlformats.org/officeDocument/2006/relationships/image" Target="../media/image38.svg"/><Relationship Id="rId36" Type="http://schemas.openxmlformats.org/officeDocument/2006/relationships/image" Target="../media/image46.png"/><Relationship Id="rId10" Type="http://schemas.openxmlformats.org/officeDocument/2006/relationships/image" Target="../media/image20.svg"/><Relationship Id="rId19" Type="http://schemas.openxmlformats.org/officeDocument/2006/relationships/image" Target="../media/image29.png"/><Relationship Id="rId31" Type="http://schemas.openxmlformats.org/officeDocument/2006/relationships/image" Target="../media/image41.png"/><Relationship Id="rId4" Type="http://schemas.openxmlformats.org/officeDocument/2006/relationships/image" Target="../media/image14.svg"/><Relationship Id="rId9" Type="http://schemas.openxmlformats.org/officeDocument/2006/relationships/image" Target="../media/image19.png"/><Relationship Id="rId14" Type="http://schemas.openxmlformats.org/officeDocument/2006/relationships/image" Target="../media/image24.svg"/><Relationship Id="rId22" Type="http://schemas.openxmlformats.org/officeDocument/2006/relationships/image" Target="../media/image32.svg"/><Relationship Id="rId27" Type="http://schemas.openxmlformats.org/officeDocument/2006/relationships/image" Target="../media/image37.png"/><Relationship Id="rId30" Type="http://schemas.openxmlformats.org/officeDocument/2006/relationships/image" Target="../media/image40.svg"/><Relationship Id="rId35" Type="http://schemas.openxmlformats.org/officeDocument/2006/relationships/image" Target="../media/image45.svg"/><Relationship Id="rId8" Type="http://schemas.openxmlformats.org/officeDocument/2006/relationships/image" Target="../media/image18.svg"/><Relationship Id="rId3" Type="http://schemas.openxmlformats.org/officeDocument/2006/relationships/image" Target="../media/image13.png"/></Relationships>
</file>

<file path=ppt/slides/_rels/slide1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59.emf"/><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e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archive.org/details/englishlakes00thom/page/n1/mode/2up" TargetMode="External"/><Relationship Id="rId7" Type="http://schemas.openxmlformats.org/officeDocument/2006/relationships/image" Target="../media/image7.png"/><Relationship Id="rId2" Type="http://schemas.openxmlformats.org/officeDocument/2006/relationships/hyperlink" Target="https://github.com/UCREL/LakeDistrictCorpus" TargetMode="External"/><Relationship Id="rId1" Type="http://schemas.openxmlformats.org/officeDocument/2006/relationships/slideLayout" Target="../slideLayouts/slideLayout5.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vha.usc.edu/home" TargetMode="External"/><Relationship Id="rId2" Type="http://schemas.openxmlformats.org/officeDocument/2006/relationships/slideLayout" Target="../slideLayouts/slideLayout5.xml"/><Relationship Id="rId1" Type="http://schemas.openxmlformats.org/officeDocument/2006/relationships/video" Target="https://www.youtube.com/embed/xGpR3syL3vs?start=90&amp;feature=oembed" TargetMode="Externa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E566EDC9-ADAE-1B08-7B8C-C8B11D2C13A4}"/>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81303" y="925950"/>
            <a:ext cx="10681644" cy="53844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63687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FF8D5D-9A89-3A43-4D26-B199BC77244B}"/>
              </a:ext>
            </a:extLst>
          </p:cNvPr>
          <p:cNvSpPr>
            <a:spLocks noGrp="1"/>
          </p:cNvSpPr>
          <p:nvPr>
            <p:ph type="title"/>
          </p:nvPr>
        </p:nvSpPr>
        <p:spPr/>
        <p:txBody>
          <a:bodyPr/>
          <a:lstStyle/>
          <a:p>
            <a:r>
              <a:rPr lang="en-GB" dirty="0"/>
              <a:t>Annotation Model and Pipeline</a:t>
            </a:r>
          </a:p>
        </p:txBody>
      </p:sp>
      <p:sp>
        <p:nvSpPr>
          <p:cNvPr id="5" name="Rectangle: Rounded Corners 4">
            <a:extLst>
              <a:ext uri="{FF2B5EF4-FFF2-40B4-BE49-F238E27FC236}">
                <a16:creationId xmlns:a16="http://schemas.microsoft.com/office/drawing/2014/main" id="{CF9CF0F1-6F76-969A-B3DF-F94A67EAD880}"/>
              </a:ext>
            </a:extLst>
          </p:cNvPr>
          <p:cNvSpPr/>
          <p:nvPr/>
        </p:nvSpPr>
        <p:spPr>
          <a:xfrm>
            <a:off x="2823309" y="3140115"/>
            <a:ext cx="1637425" cy="961059"/>
          </a:xfrm>
          <a:custGeom>
            <a:avLst/>
            <a:gdLst>
              <a:gd name="connsiteX0" fmla="*/ 0 w 1637425"/>
              <a:gd name="connsiteY0" fmla="*/ 140305 h 961059"/>
              <a:gd name="connsiteX1" fmla="*/ 140305 w 1637425"/>
              <a:gd name="connsiteY1" fmla="*/ 0 h 961059"/>
              <a:gd name="connsiteX2" fmla="*/ 606145 w 1637425"/>
              <a:gd name="connsiteY2" fmla="*/ 0 h 961059"/>
              <a:gd name="connsiteX3" fmla="*/ 1031280 w 1637425"/>
              <a:gd name="connsiteY3" fmla="*/ 0 h 961059"/>
              <a:gd name="connsiteX4" fmla="*/ 1497120 w 1637425"/>
              <a:gd name="connsiteY4" fmla="*/ 0 h 961059"/>
              <a:gd name="connsiteX5" fmla="*/ 1637425 w 1637425"/>
              <a:gd name="connsiteY5" fmla="*/ 140305 h 961059"/>
              <a:gd name="connsiteX6" fmla="*/ 1637425 w 1637425"/>
              <a:gd name="connsiteY6" fmla="*/ 466921 h 961059"/>
              <a:gd name="connsiteX7" fmla="*/ 1637425 w 1637425"/>
              <a:gd name="connsiteY7" fmla="*/ 820754 h 961059"/>
              <a:gd name="connsiteX8" fmla="*/ 1497120 w 1637425"/>
              <a:gd name="connsiteY8" fmla="*/ 961059 h 961059"/>
              <a:gd name="connsiteX9" fmla="*/ 1017712 w 1637425"/>
              <a:gd name="connsiteY9" fmla="*/ 961059 h 961059"/>
              <a:gd name="connsiteX10" fmla="*/ 551872 w 1637425"/>
              <a:gd name="connsiteY10" fmla="*/ 961059 h 961059"/>
              <a:gd name="connsiteX11" fmla="*/ 140305 w 1637425"/>
              <a:gd name="connsiteY11" fmla="*/ 961059 h 961059"/>
              <a:gd name="connsiteX12" fmla="*/ 0 w 1637425"/>
              <a:gd name="connsiteY12" fmla="*/ 820754 h 961059"/>
              <a:gd name="connsiteX13" fmla="*/ 0 w 1637425"/>
              <a:gd name="connsiteY13" fmla="*/ 480530 h 961059"/>
              <a:gd name="connsiteX14" fmla="*/ 0 w 1637425"/>
              <a:gd name="connsiteY14" fmla="*/ 140305 h 961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37425" h="961059" fill="none" extrusionOk="0">
                <a:moveTo>
                  <a:pt x="0" y="140305"/>
                </a:moveTo>
                <a:cubicBezTo>
                  <a:pt x="-9493" y="43466"/>
                  <a:pt x="63429" y="-8272"/>
                  <a:pt x="140305" y="0"/>
                </a:cubicBezTo>
                <a:cubicBezTo>
                  <a:pt x="338360" y="-5758"/>
                  <a:pt x="447847" y="24816"/>
                  <a:pt x="606145" y="0"/>
                </a:cubicBezTo>
                <a:cubicBezTo>
                  <a:pt x="764443" y="-24816"/>
                  <a:pt x="930933" y="25936"/>
                  <a:pt x="1031280" y="0"/>
                </a:cubicBezTo>
                <a:cubicBezTo>
                  <a:pt x="1131628" y="-25936"/>
                  <a:pt x="1339065" y="20461"/>
                  <a:pt x="1497120" y="0"/>
                </a:cubicBezTo>
                <a:cubicBezTo>
                  <a:pt x="1596049" y="-4537"/>
                  <a:pt x="1638977" y="77557"/>
                  <a:pt x="1637425" y="140305"/>
                </a:cubicBezTo>
                <a:cubicBezTo>
                  <a:pt x="1674717" y="288599"/>
                  <a:pt x="1630923" y="377856"/>
                  <a:pt x="1637425" y="466921"/>
                </a:cubicBezTo>
                <a:cubicBezTo>
                  <a:pt x="1643927" y="555986"/>
                  <a:pt x="1601417" y="724877"/>
                  <a:pt x="1637425" y="820754"/>
                </a:cubicBezTo>
                <a:cubicBezTo>
                  <a:pt x="1639030" y="893305"/>
                  <a:pt x="1584073" y="971293"/>
                  <a:pt x="1497120" y="961059"/>
                </a:cubicBezTo>
                <a:cubicBezTo>
                  <a:pt x="1328073" y="988631"/>
                  <a:pt x="1140030" y="923952"/>
                  <a:pt x="1017712" y="961059"/>
                </a:cubicBezTo>
                <a:cubicBezTo>
                  <a:pt x="895394" y="998166"/>
                  <a:pt x="697127" y="934325"/>
                  <a:pt x="551872" y="961059"/>
                </a:cubicBezTo>
                <a:cubicBezTo>
                  <a:pt x="406617" y="987793"/>
                  <a:pt x="242558" y="960310"/>
                  <a:pt x="140305" y="961059"/>
                </a:cubicBezTo>
                <a:cubicBezTo>
                  <a:pt x="56401" y="981063"/>
                  <a:pt x="-6762" y="876947"/>
                  <a:pt x="0" y="820754"/>
                </a:cubicBezTo>
                <a:cubicBezTo>
                  <a:pt x="-6373" y="715626"/>
                  <a:pt x="20019" y="642364"/>
                  <a:pt x="0" y="480530"/>
                </a:cubicBezTo>
                <a:cubicBezTo>
                  <a:pt x="-20019" y="318696"/>
                  <a:pt x="37438" y="239376"/>
                  <a:pt x="0" y="140305"/>
                </a:cubicBezTo>
                <a:close/>
              </a:path>
              <a:path w="1637425" h="961059" stroke="0" extrusionOk="0">
                <a:moveTo>
                  <a:pt x="0" y="140305"/>
                </a:moveTo>
                <a:cubicBezTo>
                  <a:pt x="-13611" y="54422"/>
                  <a:pt x="49742" y="4907"/>
                  <a:pt x="140305" y="0"/>
                </a:cubicBezTo>
                <a:cubicBezTo>
                  <a:pt x="293745" y="-47791"/>
                  <a:pt x="493261" y="27253"/>
                  <a:pt x="619713" y="0"/>
                </a:cubicBezTo>
                <a:cubicBezTo>
                  <a:pt x="746165" y="-27253"/>
                  <a:pt x="870525" y="4475"/>
                  <a:pt x="1058416" y="0"/>
                </a:cubicBezTo>
                <a:cubicBezTo>
                  <a:pt x="1246307" y="-4475"/>
                  <a:pt x="1306993" y="49547"/>
                  <a:pt x="1497120" y="0"/>
                </a:cubicBezTo>
                <a:cubicBezTo>
                  <a:pt x="1573649" y="-3088"/>
                  <a:pt x="1639589" y="54809"/>
                  <a:pt x="1637425" y="140305"/>
                </a:cubicBezTo>
                <a:cubicBezTo>
                  <a:pt x="1669326" y="287262"/>
                  <a:pt x="1625333" y="376814"/>
                  <a:pt x="1637425" y="466921"/>
                </a:cubicBezTo>
                <a:cubicBezTo>
                  <a:pt x="1649517" y="557028"/>
                  <a:pt x="1602177" y="663103"/>
                  <a:pt x="1637425" y="820754"/>
                </a:cubicBezTo>
                <a:cubicBezTo>
                  <a:pt x="1633068" y="905450"/>
                  <a:pt x="1570394" y="956171"/>
                  <a:pt x="1497120" y="961059"/>
                </a:cubicBezTo>
                <a:cubicBezTo>
                  <a:pt x="1333312" y="1003845"/>
                  <a:pt x="1192216" y="935870"/>
                  <a:pt x="1071985" y="961059"/>
                </a:cubicBezTo>
                <a:cubicBezTo>
                  <a:pt x="951754" y="986248"/>
                  <a:pt x="790415" y="948915"/>
                  <a:pt x="619713" y="961059"/>
                </a:cubicBezTo>
                <a:cubicBezTo>
                  <a:pt x="449011" y="973203"/>
                  <a:pt x="342439" y="949919"/>
                  <a:pt x="140305" y="961059"/>
                </a:cubicBezTo>
                <a:cubicBezTo>
                  <a:pt x="69838" y="969659"/>
                  <a:pt x="4838" y="894006"/>
                  <a:pt x="0" y="820754"/>
                </a:cubicBezTo>
                <a:cubicBezTo>
                  <a:pt x="-16423" y="715964"/>
                  <a:pt x="5935" y="616200"/>
                  <a:pt x="0" y="480530"/>
                </a:cubicBezTo>
                <a:cubicBezTo>
                  <a:pt x="-5935" y="344860"/>
                  <a:pt x="36522" y="294739"/>
                  <a:pt x="0" y="140305"/>
                </a:cubicBezTo>
                <a:close/>
              </a:path>
            </a:pathLst>
          </a:custGeom>
          <a:solidFill>
            <a:srgbClr val="FDF1E9"/>
          </a:solidFill>
          <a:ln>
            <a:solidFill>
              <a:schemeClr val="tx1"/>
            </a:solidFill>
            <a:extLst>
              <a:ext uri="{C807C97D-BFC1-408E-A445-0C87EB9F89A2}">
                <ask:lineSketchStyleProps xmlns:ask="http://schemas.microsoft.com/office/drawing/2018/sketchyshapes" sd="1219033472">
                  <a:prstGeom prst="roundRect">
                    <a:avLst>
                      <a:gd name="adj" fmla="val 14599"/>
                    </a:avLst>
                  </a:prstGeom>
                  <ask:type>
                    <ask:lineSketchScribble/>
                  </ask:type>
                </ask:lineSketchStyleProps>
              </a:ext>
            </a:extLst>
          </a:ln>
        </p:spPr>
        <p:style>
          <a:lnRef idx="2">
            <a:schemeClr val="accent3"/>
          </a:lnRef>
          <a:fillRef idx="1">
            <a:schemeClr val="lt1"/>
          </a:fillRef>
          <a:effectRef idx="0">
            <a:schemeClr val="accent3"/>
          </a:effectRef>
          <a:fontRef idx="minor">
            <a:schemeClr val="dk1"/>
          </a:fontRef>
        </p:style>
        <p:txBody>
          <a:bodyPr rtlCol="0" anchor="ctr"/>
          <a:lstStyle/>
          <a:p>
            <a:pPr algn="ctr"/>
            <a:endParaRPr lang="en-GB"/>
          </a:p>
        </p:txBody>
      </p:sp>
      <p:pic>
        <p:nvPicPr>
          <p:cNvPr id="6" name="Content Placeholder 4" descr="Books outline">
            <a:extLst>
              <a:ext uri="{FF2B5EF4-FFF2-40B4-BE49-F238E27FC236}">
                <a16:creationId xmlns:a16="http://schemas.microsoft.com/office/drawing/2014/main" id="{FC1A13BD-D1D8-740B-B0A5-E72224FB730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36650" y="3185839"/>
            <a:ext cx="785108" cy="675242"/>
          </a:xfrm>
          <a:prstGeom prst="rect">
            <a:avLst/>
          </a:prstGeom>
        </p:spPr>
      </p:pic>
      <p:pic>
        <p:nvPicPr>
          <p:cNvPr id="7" name="Graphic 6" descr="Database">
            <a:extLst>
              <a:ext uri="{FF2B5EF4-FFF2-40B4-BE49-F238E27FC236}">
                <a16:creationId xmlns:a16="http://schemas.microsoft.com/office/drawing/2014/main" id="{AB9DD261-AC6A-21C2-DF89-AE53CC4F1FE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689345" y="5147991"/>
            <a:ext cx="553914" cy="553912"/>
          </a:xfrm>
          <a:prstGeom prst="rect">
            <a:avLst/>
          </a:prstGeom>
        </p:spPr>
      </p:pic>
      <p:sp>
        <p:nvSpPr>
          <p:cNvPr id="9" name="TextBox 8">
            <a:extLst>
              <a:ext uri="{FF2B5EF4-FFF2-40B4-BE49-F238E27FC236}">
                <a16:creationId xmlns:a16="http://schemas.microsoft.com/office/drawing/2014/main" id="{3065DD3C-DCFF-C9EF-D01A-C339A54CBB20}"/>
              </a:ext>
            </a:extLst>
          </p:cNvPr>
          <p:cNvSpPr txBox="1"/>
          <p:nvPr/>
        </p:nvSpPr>
        <p:spPr>
          <a:xfrm>
            <a:off x="537805" y="3789111"/>
            <a:ext cx="878767" cy="261610"/>
          </a:xfrm>
          <a:prstGeom prst="rect">
            <a:avLst/>
          </a:prstGeom>
          <a:noFill/>
        </p:spPr>
        <p:txBody>
          <a:bodyPr wrap="none" rtlCol="0">
            <a:spAutoFit/>
          </a:bodyPr>
          <a:lstStyle/>
          <a:p>
            <a:r>
              <a:rPr lang="en-GB" sz="1100" b="1" dirty="0"/>
              <a:t>Text Corpus</a:t>
            </a:r>
          </a:p>
        </p:txBody>
      </p:sp>
      <p:pic>
        <p:nvPicPr>
          <p:cNvPr id="11" name="Graphic 10" descr="Robot with solid fill">
            <a:extLst>
              <a:ext uri="{FF2B5EF4-FFF2-40B4-BE49-F238E27FC236}">
                <a16:creationId xmlns:a16="http://schemas.microsoft.com/office/drawing/2014/main" id="{BF3DBAEC-9550-516A-7B3B-9824B888826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197808" y="4983542"/>
            <a:ext cx="882170" cy="882168"/>
          </a:xfrm>
          <a:prstGeom prst="rect">
            <a:avLst/>
          </a:prstGeom>
        </p:spPr>
      </p:pic>
      <p:grpSp>
        <p:nvGrpSpPr>
          <p:cNvPr id="12" name="Group 11">
            <a:extLst>
              <a:ext uri="{FF2B5EF4-FFF2-40B4-BE49-F238E27FC236}">
                <a16:creationId xmlns:a16="http://schemas.microsoft.com/office/drawing/2014/main" id="{D93B2E75-F362-30E1-C84F-95D66F80C3A9}"/>
              </a:ext>
            </a:extLst>
          </p:cNvPr>
          <p:cNvGrpSpPr/>
          <p:nvPr/>
        </p:nvGrpSpPr>
        <p:grpSpPr>
          <a:xfrm>
            <a:off x="6111402" y="2338934"/>
            <a:ext cx="3946791" cy="2115242"/>
            <a:chOff x="3503367" y="4087594"/>
            <a:chExt cx="3434563" cy="1738736"/>
          </a:xfrm>
        </p:grpSpPr>
        <p:sp>
          <p:nvSpPr>
            <p:cNvPr id="13" name="L-Shape 12">
              <a:extLst>
                <a:ext uri="{FF2B5EF4-FFF2-40B4-BE49-F238E27FC236}">
                  <a16:creationId xmlns:a16="http://schemas.microsoft.com/office/drawing/2014/main" id="{74B29BC7-0483-B431-F173-357649F19BE5}"/>
                </a:ext>
              </a:extLst>
            </p:cNvPr>
            <p:cNvSpPr/>
            <p:nvPr/>
          </p:nvSpPr>
          <p:spPr>
            <a:xfrm flipH="1">
              <a:off x="3503367" y="4087594"/>
              <a:ext cx="3434563" cy="1689096"/>
            </a:xfrm>
            <a:custGeom>
              <a:avLst/>
              <a:gdLst>
                <a:gd name="connsiteX0" fmla="*/ 0 w 3434563"/>
                <a:gd name="connsiteY0" fmla="*/ 0 h 1689096"/>
                <a:gd name="connsiteX1" fmla="*/ 539180 w 3434563"/>
                <a:gd name="connsiteY1" fmla="*/ 0 h 1689096"/>
                <a:gd name="connsiteX2" fmla="*/ 1036885 w 3434563"/>
                <a:gd name="connsiteY2" fmla="*/ 0 h 1689096"/>
                <a:gd name="connsiteX3" fmla="*/ 1036885 w 3434563"/>
                <a:gd name="connsiteY3" fmla="*/ 344216 h 1689096"/>
                <a:gd name="connsiteX4" fmla="*/ 1036885 w 3434563"/>
                <a:gd name="connsiteY4" fmla="*/ 732375 h 1689096"/>
                <a:gd name="connsiteX5" fmla="*/ 1684258 w 3434563"/>
                <a:gd name="connsiteY5" fmla="*/ 732375 h 1689096"/>
                <a:gd name="connsiteX6" fmla="*/ 2259701 w 3434563"/>
                <a:gd name="connsiteY6" fmla="*/ 732375 h 1689096"/>
                <a:gd name="connsiteX7" fmla="*/ 2907074 w 3434563"/>
                <a:gd name="connsiteY7" fmla="*/ 732375 h 1689096"/>
                <a:gd name="connsiteX8" fmla="*/ 3434563 w 3434563"/>
                <a:gd name="connsiteY8" fmla="*/ 732375 h 1689096"/>
                <a:gd name="connsiteX9" fmla="*/ 3434563 w 3434563"/>
                <a:gd name="connsiteY9" fmla="*/ 1210736 h 1689096"/>
                <a:gd name="connsiteX10" fmla="*/ 3434563 w 3434563"/>
                <a:gd name="connsiteY10" fmla="*/ 1689096 h 1689096"/>
                <a:gd name="connsiteX11" fmla="*/ 2827790 w 3434563"/>
                <a:gd name="connsiteY11" fmla="*/ 1689096 h 1689096"/>
                <a:gd name="connsiteX12" fmla="*/ 2358400 w 3434563"/>
                <a:gd name="connsiteY12" fmla="*/ 1689096 h 1689096"/>
                <a:gd name="connsiteX13" fmla="*/ 1785973 w 3434563"/>
                <a:gd name="connsiteY13" fmla="*/ 1689096 h 1689096"/>
                <a:gd name="connsiteX14" fmla="*/ 1144854 w 3434563"/>
                <a:gd name="connsiteY14" fmla="*/ 1689096 h 1689096"/>
                <a:gd name="connsiteX15" fmla="*/ 675464 w 3434563"/>
                <a:gd name="connsiteY15" fmla="*/ 1689096 h 1689096"/>
                <a:gd name="connsiteX16" fmla="*/ 0 w 3434563"/>
                <a:gd name="connsiteY16" fmla="*/ 1689096 h 1689096"/>
                <a:gd name="connsiteX17" fmla="*/ 0 w 3434563"/>
                <a:gd name="connsiteY17" fmla="*/ 1159846 h 1689096"/>
                <a:gd name="connsiteX18" fmla="*/ 0 w 3434563"/>
                <a:gd name="connsiteY18" fmla="*/ 613705 h 1689096"/>
                <a:gd name="connsiteX19" fmla="*/ 0 w 3434563"/>
                <a:gd name="connsiteY19" fmla="*/ 0 h 1689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434563" h="1689096" fill="none" extrusionOk="0">
                  <a:moveTo>
                    <a:pt x="0" y="0"/>
                  </a:moveTo>
                  <a:cubicBezTo>
                    <a:pt x="134132" y="-49798"/>
                    <a:pt x="282460" y="52383"/>
                    <a:pt x="539180" y="0"/>
                  </a:cubicBezTo>
                  <a:cubicBezTo>
                    <a:pt x="795900" y="-52383"/>
                    <a:pt x="871225" y="3070"/>
                    <a:pt x="1036885" y="0"/>
                  </a:cubicBezTo>
                  <a:cubicBezTo>
                    <a:pt x="1064240" y="112982"/>
                    <a:pt x="1021726" y="233600"/>
                    <a:pt x="1036885" y="344216"/>
                  </a:cubicBezTo>
                  <a:cubicBezTo>
                    <a:pt x="1052044" y="454832"/>
                    <a:pt x="1029384" y="546853"/>
                    <a:pt x="1036885" y="732375"/>
                  </a:cubicBezTo>
                  <a:cubicBezTo>
                    <a:pt x="1261043" y="726588"/>
                    <a:pt x="1474004" y="757249"/>
                    <a:pt x="1684258" y="732375"/>
                  </a:cubicBezTo>
                  <a:cubicBezTo>
                    <a:pt x="1894512" y="707501"/>
                    <a:pt x="2093715" y="744492"/>
                    <a:pt x="2259701" y="732375"/>
                  </a:cubicBezTo>
                  <a:cubicBezTo>
                    <a:pt x="2425687" y="720258"/>
                    <a:pt x="2590511" y="785583"/>
                    <a:pt x="2907074" y="732375"/>
                  </a:cubicBezTo>
                  <a:cubicBezTo>
                    <a:pt x="3223637" y="679167"/>
                    <a:pt x="3186974" y="781907"/>
                    <a:pt x="3434563" y="732375"/>
                  </a:cubicBezTo>
                  <a:cubicBezTo>
                    <a:pt x="3461015" y="892668"/>
                    <a:pt x="3400557" y="1027253"/>
                    <a:pt x="3434563" y="1210736"/>
                  </a:cubicBezTo>
                  <a:cubicBezTo>
                    <a:pt x="3468569" y="1394219"/>
                    <a:pt x="3378207" y="1514193"/>
                    <a:pt x="3434563" y="1689096"/>
                  </a:cubicBezTo>
                  <a:cubicBezTo>
                    <a:pt x="3251231" y="1754892"/>
                    <a:pt x="2972835" y="1672006"/>
                    <a:pt x="2827790" y="1689096"/>
                  </a:cubicBezTo>
                  <a:cubicBezTo>
                    <a:pt x="2682745" y="1706186"/>
                    <a:pt x="2518616" y="1666706"/>
                    <a:pt x="2358400" y="1689096"/>
                  </a:cubicBezTo>
                  <a:cubicBezTo>
                    <a:pt x="2198184" y="1711486"/>
                    <a:pt x="1951570" y="1622654"/>
                    <a:pt x="1785973" y="1689096"/>
                  </a:cubicBezTo>
                  <a:cubicBezTo>
                    <a:pt x="1620376" y="1755538"/>
                    <a:pt x="1320799" y="1648286"/>
                    <a:pt x="1144854" y="1689096"/>
                  </a:cubicBezTo>
                  <a:cubicBezTo>
                    <a:pt x="968909" y="1729906"/>
                    <a:pt x="874835" y="1646921"/>
                    <a:pt x="675464" y="1689096"/>
                  </a:cubicBezTo>
                  <a:cubicBezTo>
                    <a:pt x="476093" y="1731271"/>
                    <a:pt x="248573" y="1652453"/>
                    <a:pt x="0" y="1689096"/>
                  </a:cubicBezTo>
                  <a:cubicBezTo>
                    <a:pt x="-27028" y="1574271"/>
                    <a:pt x="31724" y="1394404"/>
                    <a:pt x="0" y="1159846"/>
                  </a:cubicBezTo>
                  <a:cubicBezTo>
                    <a:pt x="-31724" y="925288"/>
                    <a:pt x="52453" y="834254"/>
                    <a:pt x="0" y="613705"/>
                  </a:cubicBezTo>
                  <a:cubicBezTo>
                    <a:pt x="-52453" y="393156"/>
                    <a:pt x="13125" y="171088"/>
                    <a:pt x="0" y="0"/>
                  </a:cubicBezTo>
                  <a:close/>
                </a:path>
                <a:path w="3434563" h="1689096" stroke="0" extrusionOk="0">
                  <a:moveTo>
                    <a:pt x="0" y="0"/>
                  </a:moveTo>
                  <a:cubicBezTo>
                    <a:pt x="209612" y="-29342"/>
                    <a:pt x="292404" y="13395"/>
                    <a:pt x="508074" y="0"/>
                  </a:cubicBezTo>
                  <a:cubicBezTo>
                    <a:pt x="723744" y="-13395"/>
                    <a:pt x="850694" y="5840"/>
                    <a:pt x="1036885" y="0"/>
                  </a:cubicBezTo>
                  <a:cubicBezTo>
                    <a:pt x="1047896" y="120475"/>
                    <a:pt x="996118" y="231915"/>
                    <a:pt x="1036885" y="344216"/>
                  </a:cubicBezTo>
                  <a:cubicBezTo>
                    <a:pt x="1077652" y="456517"/>
                    <a:pt x="1025404" y="556499"/>
                    <a:pt x="1036885" y="732375"/>
                  </a:cubicBezTo>
                  <a:cubicBezTo>
                    <a:pt x="1343647" y="688956"/>
                    <a:pt x="1533671" y="791218"/>
                    <a:pt x="1660281" y="732375"/>
                  </a:cubicBezTo>
                  <a:cubicBezTo>
                    <a:pt x="1786891" y="673532"/>
                    <a:pt x="1997739" y="735714"/>
                    <a:pt x="2259701" y="732375"/>
                  </a:cubicBezTo>
                  <a:cubicBezTo>
                    <a:pt x="2521663" y="729036"/>
                    <a:pt x="2597443" y="773451"/>
                    <a:pt x="2787190" y="732375"/>
                  </a:cubicBezTo>
                  <a:cubicBezTo>
                    <a:pt x="2976937" y="691299"/>
                    <a:pt x="3122766" y="767823"/>
                    <a:pt x="3434563" y="732375"/>
                  </a:cubicBezTo>
                  <a:cubicBezTo>
                    <a:pt x="3485984" y="872725"/>
                    <a:pt x="3416734" y="1004596"/>
                    <a:pt x="3434563" y="1201168"/>
                  </a:cubicBezTo>
                  <a:cubicBezTo>
                    <a:pt x="3452392" y="1397740"/>
                    <a:pt x="3389585" y="1529897"/>
                    <a:pt x="3434563" y="1689096"/>
                  </a:cubicBezTo>
                  <a:cubicBezTo>
                    <a:pt x="3305719" y="1729954"/>
                    <a:pt x="3174820" y="1667216"/>
                    <a:pt x="2965173" y="1689096"/>
                  </a:cubicBezTo>
                  <a:cubicBezTo>
                    <a:pt x="2755526" y="1710976"/>
                    <a:pt x="2566383" y="1645768"/>
                    <a:pt x="2461437" y="1689096"/>
                  </a:cubicBezTo>
                  <a:cubicBezTo>
                    <a:pt x="2356491" y="1732424"/>
                    <a:pt x="2185902" y="1633220"/>
                    <a:pt x="1957701" y="1689096"/>
                  </a:cubicBezTo>
                  <a:cubicBezTo>
                    <a:pt x="1729500" y="1744972"/>
                    <a:pt x="1603255" y="1641624"/>
                    <a:pt x="1316582" y="1689096"/>
                  </a:cubicBezTo>
                  <a:cubicBezTo>
                    <a:pt x="1029909" y="1736568"/>
                    <a:pt x="958039" y="1635519"/>
                    <a:pt x="778501" y="1689096"/>
                  </a:cubicBezTo>
                  <a:cubicBezTo>
                    <a:pt x="598963" y="1742673"/>
                    <a:pt x="377162" y="1658499"/>
                    <a:pt x="0" y="1689096"/>
                  </a:cubicBezTo>
                  <a:cubicBezTo>
                    <a:pt x="-25051" y="1528536"/>
                    <a:pt x="6752" y="1317802"/>
                    <a:pt x="0" y="1092282"/>
                  </a:cubicBezTo>
                  <a:cubicBezTo>
                    <a:pt x="-6752" y="866762"/>
                    <a:pt x="49712" y="702657"/>
                    <a:pt x="0" y="495468"/>
                  </a:cubicBezTo>
                  <a:cubicBezTo>
                    <a:pt x="-49712" y="288279"/>
                    <a:pt x="14190" y="220503"/>
                    <a:pt x="0" y="0"/>
                  </a:cubicBezTo>
                  <a:close/>
                </a:path>
              </a:pathLst>
            </a:custGeom>
            <a:solidFill>
              <a:schemeClr val="accent5">
                <a:lumMod val="20000"/>
                <a:lumOff val="80000"/>
              </a:schemeClr>
            </a:solidFill>
            <a:ln w="12700">
              <a:extLst>
                <a:ext uri="{C807C97D-BFC1-408E-A445-0C87EB9F89A2}">
                  <ask:lineSketchStyleProps xmlns:ask="http://schemas.microsoft.com/office/drawing/2018/sketchyshapes" sd="4230092894">
                    <a:prstGeom prst="corner">
                      <a:avLst>
                        <a:gd name="adj1" fmla="val 56641"/>
                        <a:gd name="adj2" fmla="val 61387"/>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4" name="Group 13">
              <a:extLst>
                <a:ext uri="{FF2B5EF4-FFF2-40B4-BE49-F238E27FC236}">
                  <a16:creationId xmlns:a16="http://schemas.microsoft.com/office/drawing/2014/main" id="{19572C32-366A-79CB-17F8-6D8C1AF5E95A}"/>
                </a:ext>
              </a:extLst>
            </p:cNvPr>
            <p:cNvGrpSpPr/>
            <p:nvPr/>
          </p:nvGrpSpPr>
          <p:grpSpPr>
            <a:xfrm>
              <a:off x="3655518" y="4179570"/>
              <a:ext cx="3241842" cy="1646760"/>
              <a:chOff x="4013526" y="2516034"/>
              <a:chExt cx="3241842" cy="1646760"/>
            </a:xfrm>
          </p:grpSpPr>
          <p:sp>
            <p:nvSpPr>
              <p:cNvPr id="15" name="Rectangle: Rounded Corners 14">
                <a:extLst>
                  <a:ext uri="{FF2B5EF4-FFF2-40B4-BE49-F238E27FC236}">
                    <a16:creationId xmlns:a16="http://schemas.microsoft.com/office/drawing/2014/main" id="{53EF5636-EC29-2A50-F075-FA099DD2F52A}"/>
                  </a:ext>
                </a:extLst>
              </p:cNvPr>
              <p:cNvSpPr/>
              <p:nvPr/>
            </p:nvSpPr>
            <p:spPr>
              <a:xfrm>
                <a:off x="4013526" y="3244597"/>
                <a:ext cx="763526" cy="701430"/>
              </a:xfrm>
              <a:prstGeom prst="roundRect">
                <a:avLst>
                  <a:gd name="adj" fmla="val 15796"/>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Rounded Corners 15">
                <a:extLst>
                  <a:ext uri="{FF2B5EF4-FFF2-40B4-BE49-F238E27FC236}">
                    <a16:creationId xmlns:a16="http://schemas.microsoft.com/office/drawing/2014/main" id="{9E43298F-A6DD-4E51-4FAF-13948562FF5D}"/>
                  </a:ext>
                </a:extLst>
              </p:cNvPr>
              <p:cNvSpPr/>
              <p:nvPr/>
            </p:nvSpPr>
            <p:spPr>
              <a:xfrm>
                <a:off x="5287692" y="3244597"/>
                <a:ext cx="763526" cy="701430"/>
              </a:xfrm>
              <a:prstGeom prst="roundRect">
                <a:avLst>
                  <a:gd name="adj" fmla="val 17128"/>
                </a:avLst>
              </a:prstGeom>
              <a:solidFill>
                <a:srgbClr val="FDF1E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Rounded Corners 16">
                <a:extLst>
                  <a:ext uri="{FF2B5EF4-FFF2-40B4-BE49-F238E27FC236}">
                    <a16:creationId xmlns:a16="http://schemas.microsoft.com/office/drawing/2014/main" id="{0FF1E5EB-B3EE-BA58-E085-310B9E234ADD}"/>
                  </a:ext>
                </a:extLst>
              </p:cNvPr>
              <p:cNvSpPr/>
              <p:nvPr/>
            </p:nvSpPr>
            <p:spPr>
              <a:xfrm>
                <a:off x="6401845" y="2516034"/>
                <a:ext cx="680787" cy="661884"/>
              </a:xfrm>
              <a:prstGeom prst="roundRect">
                <a:avLst>
                  <a:gd name="adj" fmla="val 16890"/>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GB"/>
              </a:p>
            </p:txBody>
          </p:sp>
          <p:grpSp>
            <p:nvGrpSpPr>
              <p:cNvPr id="18" name="Group 17">
                <a:extLst>
                  <a:ext uri="{FF2B5EF4-FFF2-40B4-BE49-F238E27FC236}">
                    <a16:creationId xmlns:a16="http://schemas.microsoft.com/office/drawing/2014/main" id="{88F1079B-21FC-1A4F-09F9-9D046EE742F3}"/>
                  </a:ext>
                </a:extLst>
              </p:cNvPr>
              <p:cNvGrpSpPr/>
              <p:nvPr/>
            </p:nvGrpSpPr>
            <p:grpSpPr>
              <a:xfrm>
                <a:off x="5076933" y="3138413"/>
                <a:ext cx="2178435" cy="1024381"/>
                <a:chOff x="4216804" y="3657152"/>
                <a:chExt cx="2695457" cy="1215602"/>
              </a:xfrm>
            </p:grpSpPr>
            <p:pic>
              <p:nvPicPr>
                <p:cNvPr id="23" name="Graphic 12" descr="Gears">
                  <a:extLst>
                    <a:ext uri="{FF2B5EF4-FFF2-40B4-BE49-F238E27FC236}">
                      <a16:creationId xmlns:a16="http://schemas.microsoft.com/office/drawing/2014/main" id="{D5BA35F5-57D1-2BE6-8329-8431DAFA1D7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557822" y="3806043"/>
                  <a:ext cx="733281" cy="613498"/>
                </a:xfrm>
                <a:prstGeom prst="rect">
                  <a:avLst/>
                </a:prstGeom>
              </p:spPr>
            </p:pic>
            <p:sp>
              <p:nvSpPr>
                <p:cNvPr id="24" name="TextBox 23">
                  <a:extLst>
                    <a:ext uri="{FF2B5EF4-FFF2-40B4-BE49-F238E27FC236}">
                      <a16:creationId xmlns:a16="http://schemas.microsoft.com/office/drawing/2014/main" id="{BF06CC6A-CF02-59D6-203B-D119A89DF662}"/>
                    </a:ext>
                  </a:extLst>
                </p:cNvPr>
                <p:cNvSpPr txBox="1"/>
                <p:nvPr/>
              </p:nvSpPr>
              <p:spPr>
                <a:xfrm>
                  <a:off x="5856023" y="3657152"/>
                  <a:ext cx="1056238" cy="307739"/>
                </a:xfrm>
                <a:prstGeom prst="rect">
                  <a:avLst/>
                </a:prstGeom>
                <a:noFill/>
              </p:spPr>
              <p:txBody>
                <a:bodyPr wrap="square" rtlCol="0">
                  <a:spAutoFit/>
                </a:bodyPr>
                <a:lstStyle/>
                <a:p>
                  <a:r>
                    <a:rPr lang="en-GB" sz="1100" dirty="0"/>
                    <a:t>Re-training</a:t>
                  </a:r>
                </a:p>
              </p:txBody>
            </p:sp>
            <p:sp>
              <p:nvSpPr>
                <p:cNvPr id="25" name="TextBox 24">
                  <a:extLst>
                    <a:ext uri="{FF2B5EF4-FFF2-40B4-BE49-F238E27FC236}">
                      <a16:creationId xmlns:a16="http://schemas.microsoft.com/office/drawing/2014/main" id="{B7A7ADEA-E9AB-FE86-6EEA-5ADC172BFC67}"/>
                    </a:ext>
                  </a:extLst>
                </p:cNvPr>
                <p:cNvSpPr txBox="1"/>
                <p:nvPr/>
              </p:nvSpPr>
              <p:spPr>
                <a:xfrm>
                  <a:off x="4216804" y="4565015"/>
                  <a:ext cx="1469164" cy="307739"/>
                </a:xfrm>
                <a:prstGeom prst="rect">
                  <a:avLst/>
                </a:prstGeom>
                <a:noFill/>
              </p:spPr>
              <p:txBody>
                <a:bodyPr wrap="square" rtlCol="0">
                  <a:spAutoFit/>
                </a:bodyPr>
                <a:lstStyle/>
                <a:p>
                  <a:pPr algn="ctr"/>
                  <a:r>
                    <a:rPr lang="en-GB" sz="1100" dirty="0"/>
                    <a:t>Pretrained Model</a:t>
                  </a:r>
                </a:p>
              </p:txBody>
            </p:sp>
          </p:grpSp>
          <p:grpSp>
            <p:nvGrpSpPr>
              <p:cNvPr id="19" name="Group 18">
                <a:extLst>
                  <a:ext uri="{FF2B5EF4-FFF2-40B4-BE49-F238E27FC236}">
                    <a16:creationId xmlns:a16="http://schemas.microsoft.com/office/drawing/2014/main" id="{8C8E9981-B2B6-AB64-9EAD-5255E1781E61}"/>
                  </a:ext>
                </a:extLst>
              </p:cNvPr>
              <p:cNvGrpSpPr/>
              <p:nvPr/>
            </p:nvGrpSpPr>
            <p:grpSpPr>
              <a:xfrm>
                <a:off x="4014787" y="3238930"/>
                <a:ext cx="791996" cy="880938"/>
                <a:chOff x="5155212" y="3917340"/>
                <a:chExt cx="833101" cy="949163"/>
              </a:xfrm>
            </p:grpSpPr>
            <p:pic>
              <p:nvPicPr>
                <p:cNvPr id="21" name="Graphic 20" descr="Connected outline">
                  <a:extLst>
                    <a:ext uri="{FF2B5EF4-FFF2-40B4-BE49-F238E27FC236}">
                      <a16:creationId xmlns:a16="http://schemas.microsoft.com/office/drawing/2014/main" id="{F92B9AE9-4144-77A0-8A96-092233D768C2}"/>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5203476" y="3917340"/>
                  <a:ext cx="745046" cy="769000"/>
                </a:xfrm>
                <a:prstGeom prst="rect">
                  <a:avLst/>
                </a:prstGeom>
              </p:spPr>
            </p:pic>
            <p:sp>
              <p:nvSpPr>
                <p:cNvPr id="22" name="TextBox 21">
                  <a:extLst>
                    <a:ext uri="{FF2B5EF4-FFF2-40B4-BE49-F238E27FC236}">
                      <a16:creationId xmlns:a16="http://schemas.microsoft.com/office/drawing/2014/main" id="{230D587D-A88B-738C-327B-C838ECE1379E}"/>
                    </a:ext>
                  </a:extLst>
                </p:cNvPr>
                <p:cNvSpPr txBox="1"/>
                <p:nvPr/>
              </p:nvSpPr>
              <p:spPr>
                <a:xfrm>
                  <a:off x="5155212" y="4634804"/>
                  <a:ext cx="833101" cy="231699"/>
                </a:xfrm>
                <a:prstGeom prst="rect">
                  <a:avLst/>
                </a:prstGeom>
                <a:noFill/>
              </p:spPr>
              <p:txBody>
                <a:bodyPr wrap="square" rtlCol="0">
                  <a:spAutoFit/>
                </a:bodyPr>
                <a:lstStyle/>
                <a:p>
                  <a:r>
                    <a:rPr lang="en-GB" sz="1100" dirty="0"/>
                    <a:t>‘</a:t>
                  </a:r>
                  <a:r>
                    <a:rPr lang="en-GB" sz="1100" dirty="0" err="1"/>
                    <a:t>EntityRuler</a:t>
                  </a:r>
                  <a:r>
                    <a:rPr lang="en-GB" sz="1050" dirty="0"/>
                    <a:t>’</a:t>
                  </a:r>
                </a:p>
              </p:txBody>
            </p:sp>
          </p:grpSp>
          <p:pic>
            <p:nvPicPr>
              <p:cNvPr id="20" name="Graphic 19" descr="Plugged Unplugged outline">
                <a:extLst>
                  <a:ext uri="{FF2B5EF4-FFF2-40B4-BE49-F238E27FC236}">
                    <a16:creationId xmlns:a16="http://schemas.microsoft.com/office/drawing/2014/main" id="{BA684763-1D45-C459-B48F-83F7A02DAC46}"/>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763709" y="3353393"/>
                <a:ext cx="540191" cy="540191"/>
              </a:xfrm>
              <a:prstGeom prst="rect">
                <a:avLst/>
              </a:prstGeom>
            </p:spPr>
          </p:pic>
        </p:grpSp>
      </p:grpSp>
      <p:cxnSp>
        <p:nvCxnSpPr>
          <p:cNvPr id="27" name="Straight Arrow Connector 257">
            <a:extLst>
              <a:ext uri="{FF2B5EF4-FFF2-40B4-BE49-F238E27FC236}">
                <a16:creationId xmlns:a16="http://schemas.microsoft.com/office/drawing/2014/main" id="{B5C8033D-7618-F96A-D58C-2F3B53656216}"/>
              </a:ext>
            </a:extLst>
          </p:cNvPr>
          <p:cNvCxnSpPr>
            <a:cxnSpLocks/>
            <a:stCxn id="6" idx="0"/>
            <a:endCxn id="40" idx="1"/>
          </p:cNvCxnSpPr>
          <p:nvPr/>
        </p:nvCxnSpPr>
        <p:spPr>
          <a:xfrm rot="5400000" flipH="1" flipV="1">
            <a:off x="1461052" y="1675021"/>
            <a:ext cx="1078971" cy="1942666"/>
          </a:xfrm>
          <a:prstGeom prst="bentConnector2">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pic>
        <p:nvPicPr>
          <p:cNvPr id="29" name="Graphic 28" descr="Mining tools with solid fill">
            <a:extLst>
              <a:ext uri="{FF2B5EF4-FFF2-40B4-BE49-F238E27FC236}">
                <a16:creationId xmlns:a16="http://schemas.microsoft.com/office/drawing/2014/main" id="{7BBC848A-B46C-EFCE-7848-D9D1B10D8F83}"/>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rcRect/>
          <a:stretch/>
        </p:blipFill>
        <p:spPr>
          <a:xfrm>
            <a:off x="9113436" y="2545417"/>
            <a:ext cx="648000" cy="648000"/>
          </a:xfrm>
          <a:prstGeom prst="rect">
            <a:avLst/>
          </a:prstGeom>
        </p:spPr>
      </p:pic>
      <p:grpSp>
        <p:nvGrpSpPr>
          <p:cNvPr id="30" name="Group 29">
            <a:extLst>
              <a:ext uri="{FF2B5EF4-FFF2-40B4-BE49-F238E27FC236}">
                <a16:creationId xmlns:a16="http://schemas.microsoft.com/office/drawing/2014/main" id="{AF8A83EF-CF47-BCF6-4C8A-D9FFEDDC6988}"/>
              </a:ext>
            </a:extLst>
          </p:cNvPr>
          <p:cNvGrpSpPr/>
          <p:nvPr/>
        </p:nvGrpSpPr>
        <p:grpSpPr>
          <a:xfrm>
            <a:off x="6570750" y="1715741"/>
            <a:ext cx="1993188" cy="772084"/>
            <a:chOff x="3879456" y="3725333"/>
            <a:chExt cx="1969792" cy="722217"/>
          </a:xfrm>
        </p:grpSpPr>
        <p:sp>
          <p:nvSpPr>
            <p:cNvPr id="31" name="Rectangle: Rounded Corners 30">
              <a:extLst>
                <a:ext uri="{FF2B5EF4-FFF2-40B4-BE49-F238E27FC236}">
                  <a16:creationId xmlns:a16="http://schemas.microsoft.com/office/drawing/2014/main" id="{8A728A01-8201-6AE9-71DC-5E00BA6B5E1D}"/>
                </a:ext>
              </a:extLst>
            </p:cNvPr>
            <p:cNvSpPr/>
            <p:nvPr/>
          </p:nvSpPr>
          <p:spPr>
            <a:xfrm>
              <a:off x="3879456" y="3725333"/>
              <a:ext cx="1969792" cy="722217"/>
            </a:xfrm>
            <a:custGeom>
              <a:avLst/>
              <a:gdLst>
                <a:gd name="connsiteX0" fmla="*/ 0 w 1969792"/>
                <a:gd name="connsiteY0" fmla="*/ 101406 h 722217"/>
                <a:gd name="connsiteX1" fmla="*/ 101406 w 1969792"/>
                <a:gd name="connsiteY1" fmla="*/ 0 h 722217"/>
                <a:gd name="connsiteX2" fmla="*/ 672730 w 1969792"/>
                <a:gd name="connsiteY2" fmla="*/ 0 h 722217"/>
                <a:gd name="connsiteX3" fmla="*/ 1244053 w 1969792"/>
                <a:gd name="connsiteY3" fmla="*/ 0 h 722217"/>
                <a:gd name="connsiteX4" fmla="*/ 1868386 w 1969792"/>
                <a:gd name="connsiteY4" fmla="*/ 0 h 722217"/>
                <a:gd name="connsiteX5" fmla="*/ 1969792 w 1969792"/>
                <a:gd name="connsiteY5" fmla="*/ 101406 h 722217"/>
                <a:gd name="connsiteX6" fmla="*/ 1969792 w 1969792"/>
                <a:gd name="connsiteY6" fmla="*/ 620811 h 722217"/>
                <a:gd name="connsiteX7" fmla="*/ 1868386 w 1969792"/>
                <a:gd name="connsiteY7" fmla="*/ 722217 h 722217"/>
                <a:gd name="connsiteX8" fmla="*/ 1332402 w 1969792"/>
                <a:gd name="connsiteY8" fmla="*/ 722217 h 722217"/>
                <a:gd name="connsiteX9" fmla="*/ 761079 w 1969792"/>
                <a:gd name="connsiteY9" fmla="*/ 722217 h 722217"/>
                <a:gd name="connsiteX10" fmla="*/ 101406 w 1969792"/>
                <a:gd name="connsiteY10" fmla="*/ 722217 h 722217"/>
                <a:gd name="connsiteX11" fmla="*/ 0 w 1969792"/>
                <a:gd name="connsiteY11" fmla="*/ 620811 h 722217"/>
                <a:gd name="connsiteX12" fmla="*/ 0 w 1969792"/>
                <a:gd name="connsiteY12" fmla="*/ 101406 h 722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69792" h="722217" fill="none" extrusionOk="0">
                  <a:moveTo>
                    <a:pt x="0" y="101406"/>
                  </a:moveTo>
                  <a:cubicBezTo>
                    <a:pt x="15" y="36958"/>
                    <a:pt x="35047" y="2917"/>
                    <a:pt x="101406" y="0"/>
                  </a:cubicBezTo>
                  <a:cubicBezTo>
                    <a:pt x="297068" y="-29999"/>
                    <a:pt x="411472" y="53995"/>
                    <a:pt x="672730" y="0"/>
                  </a:cubicBezTo>
                  <a:cubicBezTo>
                    <a:pt x="933988" y="-53995"/>
                    <a:pt x="1041190" y="57978"/>
                    <a:pt x="1244053" y="0"/>
                  </a:cubicBezTo>
                  <a:cubicBezTo>
                    <a:pt x="1446916" y="-57978"/>
                    <a:pt x="1627775" y="54776"/>
                    <a:pt x="1868386" y="0"/>
                  </a:cubicBezTo>
                  <a:cubicBezTo>
                    <a:pt x="1911315" y="-10240"/>
                    <a:pt x="1975126" y="42486"/>
                    <a:pt x="1969792" y="101406"/>
                  </a:cubicBezTo>
                  <a:cubicBezTo>
                    <a:pt x="2026471" y="326477"/>
                    <a:pt x="1936682" y="488662"/>
                    <a:pt x="1969792" y="620811"/>
                  </a:cubicBezTo>
                  <a:cubicBezTo>
                    <a:pt x="1975091" y="665112"/>
                    <a:pt x="1930552" y="712576"/>
                    <a:pt x="1868386" y="722217"/>
                  </a:cubicBezTo>
                  <a:cubicBezTo>
                    <a:pt x="1755567" y="749357"/>
                    <a:pt x="1589091" y="662916"/>
                    <a:pt x="1332402" y="722217"/>
                  </a:cubicBezTo>
                  <a:cubicBezTo>
                    <a:pt x="1075713" y="781518"/>
                    <a:pt x="954507" y="689670"/>
                    <a:pt x="761079" y="722217"/>
                  </a:cubicBezTo>
                  <a:cubicBezTo>
                    <a:pt x="567651" y="754764"/>
                    <a:pt x="312895" y="650353"/>
                    <a:pt x="101406" y="722217"/>
                  </a:cubicBezTo>
                  <a:cubicBezTo>
                    <a:pt x="60081" y="726126"/>
                    <a:pt x="-5388" y="672252"/>
                    <a:pt x="0" y="620811"/>
                  </a:cubicBezTo>
                  <a:cubicBezTo>
                    <a:pt x="-44376" y="514366"/>
                    <a:pt x="19259" y="221519"/>
                    <a:pt x="0" y="101406"/>
                  </a:cubicBezTo>
                  <a:close/>
                </a:path>
                <a:path w="1969792" h="722217" stroke="0" extrusionOk="0">
                  <a:moveTo>
                    <a:pt x="0" y="101406"/>
                  </a:moveTo>
                  <a:cubicBezTo>
                    <a:pt x="-1104" y="54149"/>
                    <a:pt x="46640" y="471"/>
                    <a:pt x="101406" y="0"/>
                  </a:cubicBezTo>
                  <a:cubicBezTo>
                    <a:pt x="245666" y="-58427"/>
                    <a:pt x="468541" y="46406"/>
                    <a:pt x="637390" y="0"/>
                  </a:cubicBezTo>
                  <a:cubicBezTo>
                    <a:pt x="806239" y="-46406"/>
                    <a:pt x="1074218" y="63032"/>
                    <a:pt x="1208713" y="0"/>
                  </a:cubicBezTo>
                  <a:cubicBezTo>
                    <a:pt x="1343208" y="-63032"/>
                    <a:pt x="1688347" y="6705"/>
                    <a:pt x="1868386" y="0"/>
                  </a:cubicBezTo>
                  <a:cubicBezTo>
                    <a:pt x="1920402" y="7456"/>
                    <a:pt x="1970954" y="43748"/>
                    <a:pt x="1969792" y="101406"/>
                  </a:cubicBezTo>
                  <a:cubicBezTo>
                    <a:pt x="1993240" y="257902"/>
                    <a:pt x="1928608" y="365299"/>
                    <a:pt x="1969792" y="620811"/>
                  </a:cubicBezTo>
                  <a:cubicBezTo>
                    <a:pt x="1968736" y="666860"/>
                    <a:pt x="1917908" y="721114"/>
                    <a:pt x="1868386" y="722217"/>
                  </a:cubicBezTo>
                  <a:cubicBezTo>
                    <a:pt x="1696815" y="785033"/>
                    <a:pt x="1417563" y="671355"/>
                    <a:pt x="1261723" y="722217"/>
                  </a:cubicBezTo>
                  <a:cubicBezTo>
                    <a:pt x="1105883" y="773079"/>
                    <a:pt x="834724" y="710445"/>
                    <a:pt x="672730" y="722217"/>
                  </a:cubicBezTo>
                  <a:cubicBezTo>
                    <a:pt x="510736" y="733989"/>
                    <a:pt x="255981" y="718046"/>
                    <a:pt x="101406" y="722217"/>
                  </a:cubicBezTo>
                  <a:cubicBezTo>
                    <a:pt x="45651" y="734589"/>
                    <a:pt x="5112" y="667444"/>
                    <a:pt x="0" y="620811"/>
                  </a:cubicBezTo>
                  <a:cubicBezTo>
                    <a:pt x="-12569" y="389562"/>
                    <a:pt x="42168" y="322132"/>
                    <a:pt x="0" y="101406"/>
                  </a:cubicBezTo>
                  <a:close/>
                </a:path>
              </a:pathLst>
            </a:custGeom>
            <a:solidFill>
              <a:schemeClr val="accent4">
                <a:lumMod val="20000"/>
                <a:lumOff val="80000"/>
              </a:schemeClr>
            </a:solidFill>
            <a:ln w="12700">
              <a:extLst>
                <a:ext uri="{C807C97D-BFC1-408E-A445-0C87EB9F89A2}">
                  <ask:lineSketchStyleProps xmlns:ask="http://schemas.microsoft.com/office/drawing/2018/sketchyshapes" sd="4230092894">
                    <a:prstGeom prst="roundRect">
                      <a:avLst>
                        <a:gd name="adj" fmla="val 14041"/>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2" name="Graphic 31" descr="Clipboard Mixed outline">
              <a:extLst>
                <a:ext uri="{FF2B5EF4-FFF2-40B4-BE49-F238E27FC236}">
                  <a16:creationId xmlns:a16="http://schemas.microsoft.com/office/drawing/2014/main" id="{3ED46E6E-2556-0FE2-88BC-0E871AB98F68}"/>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4082803" y="3766565"/>
              <a:ext cx="648000" cy="648000"/>
            </a:xfrm>
            <a:prstGeom prst="rect">
              <a:avLst/>
            </a:prstGeom>
          </p:spPr>
        </p:pic>
        <p:pic>
          <p:nvPicPr>
            <p:cNvPr id="33" name="Graphic 32" descr="Transfer with solid fill">
              <a:extLst>
                <a:ext uri="{FF2B5EF4-FFF2-40B4-BE49-F238E27FC236}">
                  <a16:creationId xmlns:a16="http://schemas.microsoft.com/office/drawing/2014/main" id="{4EF6B572-174B-F663-6B7E-9C18ED7D6B29}"/>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rcRect/>
            <a:stretch/>
          </p:blipFill>
          <p:spPr>
            <a:xfrm>
              <a:off x="4696528" y="3957373"/>
              <a:ext cx="324000" cy="324000"/>
            </a:xfrm>
            <a:prstGeom prst="rect">
              <a:avLst/>
            </a:prstGeom>
          </p:spPr>
        </p:pic>
        <p:pic>
          <p:nvPicPr>
            <p:cNvPr id="34" name="Graphic 33" descr="Clipboard Checked outline">
              <a:extLst>
                <a:ext uri="{FF2B5EF4-FFF2-40B4-BE49-F238E27FC236}">
                  <a16:creationId xmlns:a16="http://schemas.microsoft.com/office/drawing/2014/main" id="{43775257-D9F6-117B-3FA0-7CF2D552B543}"/>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rcRect/>
            <a:stretch/>
          </p:blipFill>
          <p:spPr>
            <a:xfrm>
              <a:off x="5020196" y="3766565"/>
              <a:ext cx="648000" cy="648000"/>
            </a:xfrm>
            <a:prstGeom prst="rect">
              <a:avLst/>
            </a:prstGeom>
          </p:spPr>
        </p:pic>
      </p:grpSp>
      <p:cxnSp>
        <p:nvCxnSpPr>
          <p:cNvPr id="35" name="Straight Arrow Connector 352">
            <a:extLst>
              <a:ext uri="{FF2B5EF4-FFF2-40B4-BE49-F238E27FC236}">
                <a16:creationId xmlns:a16="http://schemas.microsoft.com/office/drawing/2014/main" id="{49AA8C66-5197-CBE4-3855-4FC9F8896C5B}"/>
              </a:ext>
            </a:extLst>
          </p:cNvPr>
          <p:cNvCxnSpPr>
            <a:cxnSpLocks/>
            <a:stCxn id="13" idx="3"/>
            <a:endCxn id="31" idx="3"/>
          </p:cNvCxnSpPr>
          <p:nvPr/>
        </p:nvCxnSpPr>
        <p:spPr>
          <a:xfrm rot="16200000" flipV="1">
            <a:off x="8877138" y="1788584"/>
            <a:ext cx="237151" cy="863549"/>
          </a:xfrm>
          <a:prstGeom prst="bentConnector2">
            <a:avLst/>
          </a:prstGeom>
          <a:ln w="1905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9640A091-6B70-C28E-9A92-D322A69A7F2C}"/>
              </a:ext>
            </a:extLst>
          </p:cNvPr>
          <p:cNvCxnSpPr>
            <a:cxnSpLocks/>
            <a:stCxn id="5" idx="3"/>
          </p:cNvCxnSpPr>
          <p:nvPr/>
        </p:nvCxnSpPr>
        <p:spPr>
          <a:xfrm>
            <a:off x="4460734" y="3620645"/>
            <a:ext cx="1498888" cy="0"/>
          </a:xfrm>
          <a:prstGeom prst="straightConnector1">
            <a:avLst/>
          </a:prstGeom>
          <a:ln w="19050">
            <a:prstDash val="dash"/>
            <a:tailEnd type="triangle"/>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774E0AE5-E1AA-D280-A908-D3B66A157B55}"/>
              </a:ext>
            </a:extLst>
          </p:cNvPr>
          <p:cNvGrpSpPr/>
          <p:nvPr/>
        </p:nvGrpSpPr>
        <p:grpSpPr>
          <a:xfrm>
            <a:off x="2794226" y="1763369"/>
            <a:ext cx="1742524" cy="935852"/>
            <a:chOff x="2743986" y="1091163"/>
            <a:chExt cx="1742524" cy="935852"/>
          </a:xfrm>
        </p:grpSpPr>
        <p:grpSp>
          <p:nvGrpSpPr>
            <p:cNvPr id="38" name="Group 37">
              <a:extLst>
                <a:ext uri="{FF2B5EF4-FFF2-40B4-BE49-F238E27FC236}">
                  <a16:creationId xmlns:a16="http://schemas.microsoft.com/office/drawing/2014/main" id="{CDE0C308-F526-D920-F01C-16AE19B25B5E}"/>
                </a:ext>
              </a:extLst>
            </p:cNvPr>
            <p:cNvGrpSpPr/>
            <p:nvPr/>
          </p:nvGrpSpPr>
          <p:grpSpPr>
            <a:xfrm>
              <a:off x="2921630" y="1091163"/>
              <a:ext cx="1346320" cy="686997"/>
              <a:chOff x="2921630" y="1091163"/>
              <a:chExt cx="1346320" cy="686997"/>
            </a:xfrm>
          </p:grpSpPr>
          <p:sp>
            <p:nvSpPr>
              <p:cNvPr id="40" name="Rectangle: Rounded Corners 39">
                <a:extLst>
                  <a:ext uri="{FF2B5EF4-FFF2-40B4-BE49-F238E27FC236}">
                    <a16:creationId xmlns:a16="http://schemas.microsoft.com/office/drawing/2014/main" id="{F41AD203-6A63-CFEB-2BEA-8A05C52E52FD}"/>
                  </a:ext>
                </a:extLst>
              </p:cNvPr>
              <p:cNvSpPr/>
              <p:nvPr/>
            </p:nvSpPr>
            <p:spPr>
              <a:xfrm>
                <a:off x="2921630" y="1091163"/>
                <a:ext cx="1346320" cy="686997"/>
              </a:xfrm>
              <a:custGeom>
                <a:avLst/>
                <a:gdLst>
                  <a:gd name="connsiteX0" fmla="*/ 0 w 1346320"/>
                  <a:gd name="connsiteY0" fmla="*/ 51367 h 686997"/>
                  <a:gd name="connsiteX1" fmla="*/ 51367 w 1346320"/>
                  <a:gd name="connsiteY1" fmla="*/ 0 h 686997"/>
                  <a:gd name="connsiteX2" fmla="*/ 453460 w 1346320"/>
                  <a:gd name="connsiteY2" fmla="*/ 0 h 686997"/>
                  <a:gd name="connsiteX3" fmla="*/ 892860 w 1346320"/>
                  <a:gd name="connsiteY3" fmla="*/ 0 h 686997"/>
                  <a:gd name="connsiteX4" fmla="*/ 1294953 w 1346320"/>
                  <a:gd name="connsiteY4" fmla="*/ 0 h 686997"/>
                  <a:gd name="connsiteX5" fmla="*/ 1346320 w 1346320"/>
                  <a:gd name="connsiteY5" fmla="*/ 51367 h 686997"/>
                  <a:gd name="connsiteX6" fmla="*/ 1346320 w 1346320"/>
                  <a:gd name="connsiteY6" fmla="*/ 635630 h 686997"/>
                  <a:gd name="connsiteX7" fmla="*/ 1294953 w 1346320"/>
                  <a:gd name="connsiteY7" fmla="*/ 686997 h 686997"/>
                  <a:gd name="connsiteX8" fmla="*/ 880424 w 1346320"/>
                  <a:gd name="connsiteY8" fmla="*/ 686997 h 686997"/>
                  <a:gd name="connsiteX9" fmla="*/ 503203 w 1346320"/>
                  <a:gd name="connsiteY9" fmla="*/ 686997 h 686997"/>
                  <a:gd name="connsiteX10" fmla="*/ 51367 w 1346320"/>
                  <a:gd name="connsiteY10" fmla="*/ 686997 h 686997"/>
                  <a:gd name="connsiteX11" fmla="*/ 0 w 1346320"/>
                  <a:gd name="connsiteY11" fmla="*/ 635630 h 686997"/>
                  <a:gd name="connsiteX12" fmla="*/ 0 w 1346320"/>
                  <a:gd name="connsiteY12" fmla="*/ 51367 h 686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46320" h="686997" fill="none" extrusionOk="0">
                    <a:moveTo>
                      <a:pt x="0" y="51367"/>
                    </a:moveTo>
                    <a:cubicBezTo>
                      <a:pt x="3859" y="26670"/>
                      <a:pt x="19096" y="-3259"/>
                      <a:pt x="51367" y="0"/>
                    </a:cubicBezTo>
                    <a:cubicBezTo>
                      <a:pt x="194763" y="-13899"/>
                      <a:pt x="273726" y="8019"/>
                      <a:pt x="453460" y="0"/>
                    </a:cubicBezTo>
                    <a:cubicBezTo>
                      <a:pt x="633194" y="-8019"/>
                      <a:pt x="797689" y="44826"/>
                      <a:pt x="892860" y="0"/>
                    </a:cubicBezTo>
                    <a:cubicBezTo>
                      <a:pt x="988031" y="-44826"/>
                      <a:pt x="1098156" y="25214"/>
                      <a:pt x="1294953" y="0"/>
                    </a:cubicBezTo>
                    <a:cubicBezTo>
                      <a:pt x="1326267" y="-813"/>
                      <a:pt x="1345094" y="25818"/>
                      <a:pt x="1346320" y="51367"/>
                    </a:cubicBezTo>
                    <a:cubicBezTo>
                      <a:pt x="1405084" y="252573"/>
                      <a:pt x="1305151" y="360515"/>
                      <a:pt x="1346320" y="635630"/>
                    </a:cubicBezTo>
                    <a:cubicBezTo>
                      <a:pt x="1338817" y="664092"/>
                      <a:pt x="1321071" y="693669"/>
                      <a:pt x="1294953" y="686997"/>
                    </a:cubicBezTo>
                    <a:cubicBezTo>
                      <a:pt x="1178721" y="705535"/>
                      <a:pt x="1015591" y="662915"/>
                      <a:pt x="880424" y="686997"/>
                    </a:cubicBezTo>
                    <a:cubicBezTo>
                      <a:pt x="745257" y="711079"/>
                      <a:pt x="641467" y="665700"/>
                      <a:pt x="503203" y="686997"/>
                    </a:cubicBezTo>
                    <a:cubicBezTo>
                      <a:pt x="364939" y="708294"/>
                      <a:pt x="216843" y="685669"/>
                      <a:pt x="51367" y="686997"/>
                    </a:cubicBezTo>
                    <a:cubicBezTo>
                      <a:pt x="28081" y="693432"/>
                      <a:pt x="-2133" y="658783"/>
                      <a:pt x="0" y="635630"/>
                    </a:cubicBezTo>
                    <a:cubicBezTo>
                      <a:pt x="-28894" y="348086"/>
                      <a:pt x="67858" y="207066"/>
                      <a:pt x="0" y="51367"/>
                    </a:cubicBezTo>
                    <a:close/>
                  </a:path>
                  <a:path w="1346320" h="686997" stroke="0" extrusionOk="0">
                    <a:moveTo>
                      <a:pt x="0" y="51367"/>
                    </a:moveTo>
                    <a:cubicBezTo>
                      <a:pt x="-402" y="22356"/>
                      <a:pt x="24318" y="-8309"/>
                      <a:pt x="51367" y="0"/>
                    </a:cubicBezTo>
                    <a:cubicBezTo>
                      <a:pt x="214672" y="-26074"/>
                      <a:pt x="285367" y="30917"/>
                      <a:pt x="441024" y="0"/>
                    </a:cubicBezTo>
                    <a:cubicBezTo>
                      <a:pt x="596681" y="-30917"/>
                      <a:pt x="711299" y="20721"/>
                      <a:pt x="843117" y="0"/>
                    </a:cubicBezTo>
                    <a:cubicBezTo>
                      <a:pt x="974935" y="-20721"/>
                      <a:pt x="1095142" y="45679"/>
                      <a:pt x="1294953" y="0"/>
                    </a:cubicBezTo>
                    <a:cubicBezTo>
                      <a:pt x="1324954" y="171"/>
                      <a:pt x="1344577" y="24524"/>
                      <a:pt x="1346320" y="51367"/>
                    </a:cubicBezTo>
                    <a:cubicBezTo>
                      <a:pt x="1365702" y="300737"/>
                      <a:pt x="1319976" y="402889"/>
                      <a:pt x="1346320" y="635630"/>
                    </a:cubicBezTo>
                    <a:cubicBezTo>
                      <a:pt x="1343385" y="663531"/>
                      <a:pt x="1327281" y="691315"/>
                      <a:pt x="1294953" y="686997"/>
                    </a:cubicBezTo>
                    <a:cubicBezTo>
                      <a:pt x="1190000" y="726250"/>
                      <a:pt x="1027133" y="661354"/>
                      <a:pt x="905296" y="686997"/>
                    </a:cubicBezTo>
                    <a:cubicBezTo>
                      <a:pt x="783459" y="712640"/>
                      <a:pt x="689538" y="669342"/>
                      <a:pt x="503203" y="686997"/>
                    </a:cubicBezTo>
                    <a:cubicBezTo>
                      <a:pt x="316868" y="704652"/>
                      <a:pt x="253332" y="656871"/>
                      <a:pt x="51367" y="686997"/>
                    </a:cubicBezTo>
                    <a:cubicBezTo>
                      <a:pt x="24053" y="678939"/>
                      <a:pt x="479" y="662565"/>
                      <a:pt x="0" y="635630"/>
                    </a:cubicBezTo>
                    <a:cubicBezTo>
                      <a:pt x="-23682" y="432695"/>
                      <a:pt x="41644" y="332548"/>
                      <a:pt x="0" y="51367"/>
                    </a:cubicBezTo>
                    <a:close/>
                  </a:path>
                </a:pathLst>
              </a:custGeom>
              <a:solidFill>
                <a:schemeClr val="bg2"/>
              </a:solidFill>
              <a:ln>
                <a:extLst>
                  <a:ext uri="{C807C97D-BFC1-408E-A445-0C87EB9F89A2}">
                    <ask:lineSketchStyleProps xmlns:ask="http://schemas.microsoft.com/office/drawing/2018/sketchyshapes" sd="1775513086">
                      <a:prstGeom prst="roundRect">
                        <a:avLst>
                          <a:gd name="adj" fmla="val 7477"/>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41" name="Group 40">
                <a:extLst>
                  <a:ext uri="{FF2B5EF4-FFF2-40B4-BE49-F238E27FC236}">
                    <a16:creationId xmlns:a16="http://schemas.microsoft.com/office/drawing/2014/main" id="{AC94E176-3D9F-631C-9163-84A0901DA3D7}"/>
                  </a:ext>
                </a:extLst>
              </p:cNvPr>
              <p:cNvGrpSpPr/>
              <p:nvPr/>
            </p:nvGrpSpPr>
            <p:grpSpPr>
              <a:xfrm>
                <a:off x="3003769" y="1143424"/>
                <a:ext cx="1182042" cy="521371"/>
                <a:chOff x="4228675" y="1639924"/>
                <a:chExt cx="1182042" cy="521371"/>
              </a:xfrm>
            </p:grpSpPr>
            <p:pic>
              <p:nvPicPr>
                <p:cNvPr id="42" name="Graphic 41" descr="Add with solid fill">
                  <a:extLst>
                    <a:ext uri="{FF2B5EF4-FFF2-40B4-BE49-F238E27FC236}">
                      <a16:creationId xmlns:a16="http://schemas.microsoft.com/office/drawing/2014/main" id="{C0E895C3-F301-4909-DB54-05A5888BD581}"/>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rcRect/>
                <a:stretch/>
              </p:blipFill>
              <p:spPr>
                <a:xfrm>
                  <a:off x="4730092" y="1805462"/>
                  <a:ext cx="252000" cy="252000"/>
                </a:xfrm>
                <a:prstGeom prst="rect">
                  <a:avLst/>
                </a:prstGeom>
              </p:spPr>
            </p:pic>
            <p:pic>
              <p:nvPicPr>
                <p:cNvPr id="43" name="Graphic 42" descr="Office worker female with solid fill">
                  <a:extLst>
                    <a:ext uri="{FF2B5EF4-FFF2-40B4-BE49-F238E27FC236}">
                      <a16:creationId xmlns:a16="http://schemas.microsoft.com/office/drawing/2014/main" id="{429165B3-2D0A-A3C2-7E1B-258B790EEC32}"/>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rcRect/>
                <a:stretch/>
              </p:blipFill>
              <p:spPr>
                <a:xfrm>
                  <a:off x="4228675" y="1639924"/>
                  <a:ext cx="504000" cy="504000"/>
                </a:xfrm>
                <a:prstGeom prst="rect">
                  <a:avLst/>
                </a:prstGeom>
              </p:spPr>
            </p:pic>
            <p:pic>
              <p:nvPicPr>
                <p:cNvPr id="44" name="Graphic 43" descr="Gears with solid fill">
                  <a:extLst>
                    <a:ext uri="{FF2B5EF4-FFF2-40B4-BE49-F238E27FC236}">
                      <a16:creationId xmlns:a16="http://schemas.microsoft.com/office/drawing/2014/main" id="{C97C3745-E014-0A58-FBB1-803F868DAAAA}"/>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4942717" y="1693295"/>
                  <a:ext cx="468000" cy="468000"/>
                </a:xfrm>
                <a:prstGeom prst="rect">
                  <a:avLst/>
                </a:prstGeom>
              </p:spPr>
            </p:pic>
          </p:grpSp>
        </p:grpSp>
        <p:sp>
          <p:nvSpPr>
            <p:cNvPr id="39" name="TextBox 38">
              <a:extLst>
                <a:ext uri="{FF2B5EF4-FFF2-40B4-BE49-F238E27FC236}">
                  <a16:creationId xmlns:a16="http://schemas.microsoft.com/office/drawing/2014/main" id="{F3551F59-ADDE-B62A-FFE6-49A6742AA2DA}"/>
                </a:ext>
              </a:extLst>
            </p:cNvPr>
            <p:cNvSpPr txBox="1"/>
            <p:nvPr/>
          </p:nvSpPr>
          <p:spPr>
            <a:xfrm>
              <a:off x="2743986" y="1773099"/>
              <a:ext cx="1742524" cy="253916"/>
            </a:xfrm>
            <a:prstGeom prst="rect">
              <a:avLst/>
            </a:prstGeom>
            <a:noFill/>
          </p:spPr>
          <p:txBody>
            <a:bodyPr wrap="square" rtlCol="0">
              <a:spAutoFit/>
            </a:bodyPr>
            <a:lstStyle/>
            <a:p>
              <a:pPr algn="ctr"/>
              <a:r>
                <a:rPr lang="en-GB" sz="1050" b="1" i="1" dirty="0"/>
                <a:t>Pre-processing</a:t>
              </a:r>
              <a:r>
                <a:rPr lang="en-GB" sz="1050" b="1" dirty="0"/>
                <a:t> + </a:t>
              </a:r>
              <a:r>
                <a:rPr lang="en-GB" sz="1050" b="1" i="1" dirty="0"/>
                <a:t>Correction</a:t>
              </a:r>
            </a:p>
          </p:txBody>
        </p:sp>
      </p:grpSp>
      <p:pic>
        <p:nvPicPr>
          <p:cNvPr id="45" name="Graphic 44" descr="Line arrow: Counter-clockwise curve with solid fill">
            <a:extLst>
              <a:ext uri="{FF2B5EF4-FFF2-40B4-BE49-F238E27FC236}">
                <a16:creationId xmlns:a16="http://schemas.microsoft.com/office/drawing/2014/main" id="{AD60D701-B2A5-595C-4E7D-B8FE3C513406}"/>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rcRect/>
          <a:stretch/>
        </p:blipFill>
        <p:spPr>
          <a:xfrm rot="3951787">
            <a:off x="8757678" y="3351276"/>
            <a:ext cx="756000" cy="756000"/>
          </a:xfrm>
          <a:prstGeom prst="rect">
            <a:avLst/>
          </a:prstGeom>
        </p:spPr>
      </p:pic>
      <p:sp>
        <p:nvSpPr>
          <p:cNvPr id="46" name="TextBox 45">
            <a:extLst>
              <a:ext uri="{FF2B5EF4-FFF2-40B4-BE49-F238E27FC236}">
                <a16:creationId xmlns:a16="http://schemas.microsoft.com/office/drawing/2014/main" id="{A978B0FE-34D9-584D-A3C3-E7CB5838BB8F}"/>
              </a:ext>
            </a:extLst>
          </p:cNvPr>
          <p:cNvSpPr txBox="1"/>
          <p:nvPr/>
        </p:nvSpPr>
        <p:spPr>
          <a:xfrm>
            <a:off x="8860477" y="4380316"/>
            <a:ext cx="1252202" cy="276999"/>
          </a:xfrm>
          <a:prstGeom prst="rect">
            <a:avLst/>
          </a:prstGeom>
          <a:noFill/>
        </p:spPr>
        <p:txBody>
          <a:bodyPr wrap="none" rtlCol="0">
            <a:spAutoFit/>
          </a:bodyPr>
          <a:lstStyle/>
          <a:p>
            <a:r>
              <a:rPr lang="en-GB" sz="1200" b="1" dirty="0"/>
              <a:t>Training pipeline</a:t>
            </a:r>
          </a:p>
        </p:txBody>
      </p:sp>
      <p:sp>
        <p:nvSpPr>
          <p:cNvPr id="47" name="TextBox 46">
            <a:extLst>
              <a:ext uri="{FF2B5EF4-FFF2-40B4-BE49-F238E27FC236}">
                <a16:creationId xmlns:a16="http://schemas.microsoft.com/office/drawing/2014/main" id="{51B5E8B6-0F40-A351-A63F-DC8FD3C3CFCD}"/>
              </a:ext>
            </a:extLst>
          </p:cNvPr>
          <p:cNvSpPr txBox="1"/>
          <p:nvPr/>
        </p:nvSpPr>
        <p:spPr>
          <a:xfrm>
            <a:off x="7091776" y="2482835"/>
            <a:ext cx="776175" cy="253916"/>
          </a:xfrm>
          <a:prstGeom prst="rect">
            <a:avLst/>
          </a:prstGeom>
          <a:noFill/>
        </p:spPr>
        <p:txBody>
          <a:bodyPr wrap="none" rtlCol="0">
            <a:spAutoFit/>
          </a:bodyPr>
          <a:lstStyle/>
          <a:p>
            <a:r>
              <a:rPr lang="en-GB" sz="1050" b="1" dirty="0"/>
              <a:t>Evaluation</a:t>
            </a:r>
          </a:p>
        </p:txBody>
      </p:sp>
      <p:cxnSp>
        <p:nvCxnSpPr>
          <p:cNvPr id="48" name="Straight Connector 450">
            <a:extLst>
              <a:ext uri="{FF2B5EF4-FFF2-40B4-BE49-F238E27FC236}">
                <a16:creationId xmlns:a16="http://schemas.microsoft.com/office/drawing/2014/main" id="{56772BCF-FC6E-D693-234B-734E4257848D}"/>
              </a:ext>
            </a:extLst>
          </p:cNvPr>
          <p:cNvCxnSpPr>
            <a:stCxn id="40" idx="3"/>
            <a:endCxn id="31" idx="1"/>
          </p:cNvCxnSpPr>
          <p:nvPr/>
        </p:nvCxnSpPr>
        <p:spPr>
          <a:xfrm flipV="1">
            <a:off x="4318190" y="2101783"/>
            <a:ext cx="2252560" cy="5085"/>
          </a:xfrm>
          <a:prstGeom prst="bentConnector3">
            <a:avLst>
              <a:gd name="adj1" fmla="val 50000"/>
            </a:avLst>
          </a:prstGeom>
          <a:ln w="12700">
            <a:prstDash val="dash"/>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FFF27938-75B9-2983-90D6-572FF760F5F2}"/>
              </a:ext>
            </a:extLst>
          </p:cNvPr>
          <p:cNvCxnSpPr>
            <a:cxnSpLocks/>
          </p:cNvCxnSpPr>
          <p:nvPr/>
        </p:nvCxnSpPr>
        <p:spPr>
          <a:xfrm flipV="1">
            <a:off x="6705279" y="2482835"/>
            <a:ext cx="0" cy="779311"/>
          </a:xfrm>
          <a:prstGeom prst="line">
            <a:avLst/>
          </a:prstGeom>
          <a:ln w="19050">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1" name="Straight Arrow Connector 257">
            <a:extLst>
              <a:ext uri="{FF2B5EF4-FFF2-40B4-BE49-F238E27FC236}">
                <a16:creationId xmlns:a16="http://schemas.microsoft.com/office/drawing/2014/main" id="{EB05FE1D-B8EF-94B0-7901-3F4AB2D13F14}"/>
              </a:ext>
            </a:extLst>
          </p:cNvPr>
          <p:cNvCxnSpPr>
            <a:cxnSpLocks/>
            <a:stCxn id="9" idx="2"/>
            <a:endCxn id="54" idx="1"/>
          </p:cNvCxnSpPr>
          <p:nvPr/>
        </p:nvCxnSpPr>
        <p:spPr>
          <a:xfrm rot="16200000" flipH="1">
            <a:off x="740556" y="4287354"/>
            <a:ext cx="1377251" cy="903984"/>
          </a:xfrm>
          <a:prstGeom prst="bentConnector2">
            <a:avLst/>
          </a:prstGeom>
          <a:ln w="127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53" name="Straight Arrow Connector 257">
            <a:extLst>
              <a:ext uri="{FF2B5EF4-FFF2-40B4-BE49-F238E27FC236}">
                <a16:creationId xmlns:a16="http://schemas.microsoft.com/office/drawing/2014/main" id="{0873A4A7-3BEE-7456-0993-7E0966749E60}"/>
              </a:ext>
            </a:extLst>
          </p:cNvPr>
          <p:cNvCxnSpPr>
            <a:cxnSpLocks/>
            <a:endCxn id="11" idx="0"/>
          </p:cNvCxnSpPr>
          <p:nvPr/>
        </p:nvCxnSpPr>
        <p:spPr>
          <a:xfrm>
            <a:off x="7638893" y="4611211"/>
            <a:ext cx="0" cy="372331"/>
          </a:xfrm>
          <a:prstGeom prst="straightConnector1">
            <a:avLst/>
          </a:prstGeom>
          <a:ln w="1905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54" name="TextBox 53">
            <a:extLst>
              <a:ext uri="{FF2B5EF4-FFF2-40B4-BE49-F238E27FC236}">
                <a16:creationId xmlns:a16="http://schemas.microsoft.com/office/drawing/2014/main" id="{2EB304B2-1A14-F530-9CBE-7B66C0D722F1}"/>
              </a:ext>
            </a:extLst>
          </p:cNvPr>
          <p:cNvSpPr txBox="1"/>
          <p:nvPr/>
        </p:nvSpPr>
        <p:spPr>
          <a:xfrm>
            <a:off x="1881173" y="5097112"/>
            <a:ext cx="2909969" cy="661720"/>
          </a:xfrm>
          <a:custGeom>
            <a:avLst/>
            <a:gdLst>
              <a:gd name="connsiteX0" fmla="*/ 0 w 2909969"/>
              <a:gd name="connsiteY0" fmla="*/ 0 h 661720"/>
              <a:gd name="connsiteX1" fmla="*/ 611093 w 2909969"/>
              <a:gd name="connsiteY1" fmla="*/ 0 h 661720"/>
              <a:gd name="connsiteX2" fmla="*/ 1163988 w 2909969"/>
              <a:gd name="connsiteY2" fmla="*/ 0 h 661720"/>
              <a:gd name="connsiteX3" fmla="*/ 1745981 w 2909969"/>
              <a:gd name="connsiteY3" fmla="*/ 0 h 661720"/>
              <a:gd name="connsiteX4" fmla="*/ 2357075 w 2909969"/>
              <a:gd name="connsiteY4" fmla="*/ 0 h 661720"/>
              <a:gd name="connsiteX5" fmla="*/ 2909969 w 2909969"/>
              <a:gd name="connsiteY5" fmla="*/ 0 h 661720"/>
              <a:gd name="connsiteX6" fmla="*/ 2909969 w 2909969"/>
              <a:gd name="connsiteY6" fmla="*/ 337477 h 661720"/>
              <a:gd name="connsiteX7" fmla="*/ 2909969 w 2909969"/>
              <a:gd name="connsiteY7" fmla="*/ 661720 h 661720"/>
              <a:gd name="connsiteX8" fmla="*/ 2386175 w 2909969"/>
              <a:gd name="connsiteY8" fmla="*/ 661720 h 661720"/>
              <a:gd name="connsiteX9" fmla="*/ 1833280 w 2909969"/>
              <a:gd name="connsiteY9" fmla="*/ 661720 h 661720"/>
              <a:gd name="connsiteX10" fmla="*/ 1338586 w 2909969"/>
              <a:gd name="connsiteY10" fmla="*/ 661720 h 661720"/>
              <a:gd name="connsiteX11" fmla="*/ 756592 w 2909969"/>
              <a:gd name="connsiteY11" fmla="*/ 661720 h 661720"/>
              <a:gd name="connsiteX12" fmla="*/ 0 w 2909969"/>
              <a:gd name="connsiteY12" fmla="*/ 661720 h 661720"/>
              <a:gd name="connsiteX13" fmla="*/ 0 w 2909969"/>
              <a:gd name="connsiteY13" fmla="*/ 344094 h 661720"/>
              <a:gd name="connsiteX14" fmla="*/ 0 w 2909969"/>
              <a:gd name="connsiteY14" fmla="*/ 0 h 661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909969" h="661720" extrusionOk="0">
                <a:moveTo>
                  <a:pt x="0" y="0"/>
                </a:moveTo>
                <a:cubicBezTo>
                  <a:pt x="273033" y="-38221"/>
                  <a:pt x="419032" y="11483"/>
                  <a:pt x="611093" y="0"/>
                </a:cubicBezTo>
                <a:cubicBezTo>
                  <a:pt x="803154" y="-11483"/>
                  <a:pt x="992350" y="44410"/>
                  <a:pt x="1163988" y="0"/>
                </a:cubicBezTo>
                <a:cubicBezTo>
                  <a:pt x="1335626" y="-44410"/>
                  <a:pt x="1608182" y="55348"/>
                  <a:pt x="1745981" y="0"/>
                </a:cubicBezTo>
                <a:cubicBezTo>
                  <a:pt x="1883780" y="-55348"/>
                  <a:pt x="2097473" y="36840"/>
                  <a:pt x="2357075" y="0"/>
                </a:cubicBezTo>
                <a:cubicBezTo>
                  <a:pt x="2616677" y="-36840"/>
                  <a:pt x="2696163" y="20513"/>
                  <a:pt x="2909969" y="0"/>
                </a:cubicBezTo>
                <a:cubicBezTo>
                  <a:pt x="2936741" y="104465"/>
                  <a:pt x="2888588" y="216814"/>
                  <a:pt x="2909969" y="337477"/>
                </a:cubicBezTo>
                <a:cubicBezTo>
                  <a:pt x="2931350" y="458140"/>
                  <a:pt x="2874428" y="539263"/>
                  <a:pt x="2909969" y="661720"/>
                </a:cubicBezTo>
                <a:cubicBezTo>
                  <a:pt x="2776031" y="701350"/>
                  <a:pt x="2598788" y="614422"/>
                  <a:pt x="2386175" y="661720"/>
                </a:cubicBezTo>
                <a:cubicBezTo>
                  <a:pt x="2173562" y="709018"/>
                  <a:pt x="2036463" y="629085"/>
                  <a:pt x="1833280" y="661720"/>
                </a:cubicBezTo>
                <a:cubicBezTo>
                  <a:pt x="1630097" y="694355"/>
                  <a:pt x="1559143" y="635436"/>
                  <a:pt x="1338586" y="661720"/>
                </a:cubicBezTo>
                <a:cubicBezTo>
                  <a:pt x="1118029" y="688004"/>
                  <a:pt x="928181" y="645168"/>
                  <a:pt x="756592" y="661720"/>
                </a:cubicBezTo>
                <a:cubicBezTo>
                  <a:pt x="585003" y="678272"/>
                  <a:pt x="168493" y="658919"/>
                  <a:pt x="0" y="661720"/>
                </a:cubicBezTo>
                <a:cubicBezTo>
                  <a:pt x="-14258" y="593946"/>
                  <a:pt x="35042" y="447448"/>
                  <a:pt x="0" y="344094"/>
                </a:cubicBezTo>
                <a:cubicBezTo>
                  <a:pt x="-35042" y="240740"/>
                  <a:pt x="29744" y="99925"/>
                  <a:pt x="0" y="0"/>
                </a:cubicBezTo>
                <a:close/>
              </a:path>
            </a:pathLst>
          </a:custGeom>
          <a:noFill/>
          <a:ln>
            <a:solidFill>
              <a:schemeClr val="tx1"/>
            </a:solidFill>
            <a:extLst>
              <a:ext uri="{C807C97D-BFC1-408E-A445-0C87EB9F89A2}">
                <ask:lineSketchStyleProps xmlns:ask="http://schemas.microsoft.com/office/drawing/2018/sketchyshapes" sd="2324409261">
                  <a:prstGeom prst="rect">
                    <a:avLst/>
                  </a:prstGeom>
                  <ask:type>
                    <ask:lineSketchScribble/>
                  </ask:type>
                </ask:lineSketchStyleProps>
              </a:ext>
            </a:extLst>
          </a:ln>
        </p:spPr>
        <p:txBody>
          <a:bodyPr wrap="square" rtlCol="0">
            <a:spAutoFit/>
          </a:bodyPr>
          <a:lstStyle/>
          <a:p>
            <a:r>
              <a:rPr lang="en-GB" sz="900" b="0" i="0" dirty="0">
                <a:solidFill>
                  <a:srgbClr val="212121"/>
                </a:solidFill>
                <a:effectLst/>
                <a:latin typeface="Courier New" panose="02070309020205020404" pitchFamily="49" charset="0"/>
              </a:rPr>
              <a:t>From Penrith two roads lead to Pooley Bridge, </a:t>
            </a:r>
            <a:r>
              <a:rPr lang="en-GB" sz="1000" b="0" i="0" dirty="0">
                <a:solidFill>
                  <a:srgbClr val="212121"/>
                </a:solidFill>
                <a:effectLst/>
                <a:latin typeface="Courier New" panose="02070309020205020404" pitchFamily="49" charset="0"/>
              </a:rPr>
              <a:t>about</a:t>
            </a:r>
            <a:r>
              <a:rPr lang="en-GB" sz="900" b="0" i="0" dirty="0">
                <a:solidFill>
                  <a:srgbClr val="212121"/>
                </a:solidFill>
                <a:effectLst/>
                <a:latin typeface="Courier New" panose="02070309020205020404" pitchFamily="49" charset="0"/>
              </a:rPr>
              <a:t> six miles distant, which spans the </a:t>
            </a:r>
            <a:r>
              <a:rPr lang="en-GB" sz="900" b="0" i="0" dirty="0" err="1">
                <a:solidFill>
                  <a:srgbClr val="212121"/>
                </a:solidFill>
                <a:effectLst/>
                <a:latin typeface="Courier New" panose="02070309020205020404" pitchFamily="49" charset="0"/>
              </a:rPr>
              <a:t>Eamont</a:t>
            </a:r>
            <a:r>
              <a:rPr lang="en-GB" sz="900" b="0" i="0" dirty="0">
                <a:solidFill>
                  <a:srgbClr val="212121"/>
                </a:solidFill>
                <a:effectLst/>
                <a:latin typeface="Courier New" panose="02070309020205020404" pitchFamily="49" charset="0"/>
              </a:rPr>
              <a:t> just at its issue from </a:t>
            </a:r>
            <a:r>
              <a:rPr lang="en-GB" sz="900" b="0" i="0" dirty="0" err="1">
                <a:solidFill>
                  <a:srgbClr val="212121"/>
                </a:solidFill>
                <a:effectLst/>
                <a:latin typeface="Courier New" panose="02070309020205020404" pitchFamily="49" charset="0"/>
              </a:rPr>
              <a:t>Ulleswater</a:t>
            </a:r>
            <a:r>
              <a:rPr lang="en-GB" sz="900" b="0" i="0" dirty="0">
                <a:solidFill>
                  <a:srgbClr val="212121"/>
                </a:solidFill>
                <a:effectLst/>
                <a:latin typeface="Courier New" panose="02070309020205020404" pitchFamily="49" charset="0"/>
              </a:rPr>
              <a:t>.</a:t>
            </a:r>
            <a:endParaRPr lang="en-GB" sz="900" dirty="0"/>
          </a:p>
        </p:txBody>
      </p:sp>
      <p:cxnSp>
        <p:nvCxnSpPr>
          <p:cNvPr id="55" name="Straight Arrow Connector 257">
            <a:extLst>
              <a:ext uri="{FF2B5EF4-FFF2-40B4-BE49-F238E27FC236}">
                <a16:creationId xmlns:a16="http://schemas.microsoft.com/office/drawing/2014/main" id="{0ABB46A4-5465-73F4-7C91-757DBC400F1F}"/>
              </a:ext>
            </a:extLst>
          </p:cNvPr>
          <p:cNvCxnSpPr>
            <a:cxnSpLocks/>
            <a:stCxn id="54" idx="3"/>
            <a:endCxn id="11" idx="1"/>
          </p:cNvCxnSpPr>
          <p:nvPr/>
        </p:nvCxnSpPr>
        <p:spPr>
          <a:xfrm flipV="1">
            <a:off x="4791142" y="5424626"/>
            <a:ext cx="2406666" cy="3346"/>
          </a:xfrm>
          <a:prstGeom prst="straightConnector1">
            <a:avLst/>
          </a:prstGeom>
          <a:ln w="127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56" name="Straight Arrow Connector 257">
            <a:extLst>
              <a:ext uri="{FF2B5EF4-FFF2-40B4-BE49-F238E27FC236}">
                <a16:creationId xmlns:a16="http://schemas.microsoft.com/office/drawing/2014/main" id="{228FC1F2-7EF0-CB15-BDC5-E7EB7DFE2848}"/>
              </a:ext>
            </a:extLst>
          </p:cNvPr>
          <p:cNvCxnSpPr>
            <a:cxnSpLocks/>
            <a:stCxn id="73" idx="2"/>
          </p:cNvCxnSpPr>
          <p:nvPr/>
        </p:nvCxnSpPr>
        <p:spPr>
          <a:xfrm>
            <a:off x="7649896" y="6025233"/>
            <a:ext cx="0" cy="228700"/>
          </a:xfrm>
          <a:prstGeom prst="straightConnector1">
            <a:avLst/>
          </a:prstGeom>
          <a:ln w="1905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57" name="Straight Arrow Connector 257">
            <a:extLst>
              <a:ext uri="{FF2B5EF4-FFF2-40B4-BE49-F238E27FC236}">
                <a16:creationId xmlns:a16="http://schemas.microsoft.com/office/drawing/2014/main" id="{0933EE8F-5811-145C-F6C9-3263CC883847}"/>
              </a:ext>
            </a:extLst>
          </p:cNvPr>
          <p:cNvCxnSpPr>
            <a:cxnSpLocks/>
            <a:stCxn id="11" idx="3"/>
            <a:endCxn id="7" idx="1"/>
          </p:cNvCxnSpPr>
          <p:nvPr/>
        </p:nvCxnSpPr>
        <p:spPr>
          <a:xfrm>
            <a:off x="8079978" y="5424626"/>
            <a:ext cx="609367" cy="321"/>
          </a:xfrm>
          <a:prstGeom prst="straightConnector1">
            <a:avLst/>
          </a:prstGeom>
          <a:ln w="12700">
            <a:solidFill>
              <a:schemeClr val="tx1"/>
            </a:solidFill>
            <a:tailEnd type="triangle"/>
          </a:ln>
        </p:spPr>
        <p:style>
          <a:lnRef idx="1">
            <a:schemeClr val="dk1"/>
          </a:lnRef>
          <a:fillRef idx="0">
            <a:schemeClr val="dk1"/>
          </a:fillRef>
          <a:effectRef idx="0">
            <a:schemeClr val="dk1"/>
          </a:effectRef>
          <a:fontRef idx="minor">
            <a:schemeClr val="tx1"/>
          </a:fontRef>
        </p:style>
      </p:cxnSp>
      <p:grpSp>
        <p:nvGrpSpPr>
          <p:cNvPr id="58" name="Group 57">
            <a:extLst>
              <a:ext uri="{FF2B5EF4-FFF2-40B4-BE49-F238E27FC236}">
                <a16:creationId xmlns:a16="http://schemas.microsoft.com/office/drawing/2014/main" id="{A5EA8210-CD16-E34E-9CEA-F1F73E2C15A6}"/>
              </a:ext>
            </a:extLst>
          </p:cNvPr>
          <p:cNvGrpSpPr/>
          <p:nvPr/>
        </p:nvGrpSpPr>
        <p:grpSpPr>
          <a:xfrm>
            <a:off x="2832671" y="3186632"/>
            <a:ext cx="1620000" cy="504000"/>
            <a:chOff x="4654388" y="3088773"/>
            <a:chExt cx="1386449" cy="431942"/>
          </a:xfrm>
        </p:grpSpPr>
        <p:pic>
          <p:nvPicPr>
            <p:cNvPr id="59" name="Graphic 58" descr="Document">
              <a:extLst>
                <a:ext uri="{FF2B5EF4-FFF2-40B4-BE49-F238E27FC236}">
                  <a16:creationId xmlns:a16="http://schemas.microsoft.com/office/drawing/2014/main" id="{81F62B97-B2F2-9793-E7E6-D756B8C18F70}"/>
                </a:ext>
              </a:extLst>
            </p:cNvPr>
            <p:cNvPicPr>
              <a:picLocks noChangeAspect="1"/>
            </p:cNvPicPr>
            <p:nvPr/>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4987411" y="3090117"/>
              <a:ext cx="449070" cy="430598"/>
            </a:xfrm>
            <a:prstGeom prst="rect">
              <a:avLst/>
            </a:prstGeom>
          </p:spPr>
        </p:pic>
        <p:pic>
          <p:nvPicPr>
            <p:cNvPr id="60" name="Graphic 59" descr="Document">
              <a:extLst>
                <a:ext uri="{FF2B5EF4-FFF2-40B4-BE49-F238E27FC236}">
                  <a16:creationId xmlns:a16="http://schemas.microsoft.com/office/drawing/2014/main" id="{8C33B34A-44C2-2824-02CB-D7880CEAC009}"/>
                </a:ext>
              </a:extLst>
            </p:cNvPr>
            <p:cNvPicPr>
              <a:picLocks noChangeAspect="1"/>
            </p:cNvPicPr>
            <p:nvPr/>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4654388" y="3088773"/>
              <a:ext cx="449070" cy="430597"/>
            </a:xfrm>
            <a:prstGeom prst="rect">
              <a:avLst/>
            </a:prstGeom>
          </p:spPr>
        </p:pic>
        <p:pic>
          <p:nvPicPr>
            <p:cNvPr id="61" name="Graphic 60" descr="Document">
              <a:extLst>
                <a:ext uri="{FF2B5EF4-FFF2-40B4-BE49-F238E27FC236}">
                  <a16:creationId xmlns:a16="http://schemas.microsoft.com/office/drawing/2014/main" id="{E39D65F0-3FDE-8C16-CA9B-BA10B3BDEF3F}"/>
                </a:ext>
              </a:extLst>
            </p:cNvPr>
            <p:cNvPicPr>
              <a:picLocks noChangeAspect="1"/>
            </p:cNvPicPr>
            <p:nvPr/>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5593446" y="3091013"/>
              <a:ext cx="447391" cy="428989"/>
            </a:xfrm>
            <a:prstGeom prst="rect">
              <a:avLst/>
            </a:prstGeom>
          </p:spPr>
        </p:pic>
        <p:pic>
          <p:nvPicPr>
            <p:cNvPr id="62" name="Graphic 61" descr="Miscellaneous with solid fill">
              <a:extLst>
                <a:ext uri="{FF2B5EF4-FFF2-40B4-BE49-F238E27FC236}">
                  <a16:creationId xmlns:a16="http://schemas.microsoft.com/office/drawing/2014/main" id="{7BD3CCA4-17DB-4015-3328-EEF9717CB3A4}"/>
                </a:ext>
              </a:extLst>
            </p:cNvPr>
            <p:cNvPicPr>
              <a:picLocks noChangeAspect="1"/>
            </p:cNvPicPr>
            <p:nvPr/>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5376698" y="3186144"/>
              <a:ext cx="283037" cy="271394"/>
            </a:xfrm>
            <a:prstGeom prst="rect">
              <a:avLst/>
            </a:prstGeom>
          </p:spPr>
        </p:pic>
      </p:grpSp>
      <p:pic>
        <p:nvPicPr>
          <p:cNvPr id="63" name="Picture 62">
            <a:extLst>
              <a:ext uri="{FF2B5EF4-FFF2-40B4-BE49-F238E27FC236}">
                <a16:creationId xmlns:a16="http://schemas.microsoft.com/office/drawing/2014/main" id="{5274DD82-B862-EF8A-4286-9A642FC9CD27}"/>
              </a:ext>
            </a:extLst>
          </p:cNvPr>
          <p:cNvPicPr>
            <a:picLocks noChangeAspect="1"/>
          </p:cNvPicPr>
          <p:nvPr/>
        </p:nvPicPr>
        <p:blipFill>
          <a:blip r:embed="rId36"/>
          <a:stretch>
            <a:fillRect/>
          </a:stretch>
        </p:blipFill>
        <p:spPr>
          <a:xfrm>
            <a:off x="1001930" y="6234067"/>
            <a:ext cx="9943340" cy="364348"/>
          </a:xfrm>
          <a:custGeom>
            <a:avLst/>
            <a:gdLst>
              <a:gd name="connsiteX0" fmla="*/ 0 w 9943340"/>
              <a:gd name="connsiteY0" fmla="*/ 0 h 364348"/>
              <a:gd name="connsiteX1" fmla="*/ 762323 w 9943340"/>
              <a:gd name="connsiteY1" fmla="*/ 0 h 364348"/>
              <a:gd name="connsiteX2" fmla="*/ 1325779 w 9943340"/>
              <a:gd name="connsiteY2" fmla="*/ 0 h 364348"/>
              <a:gd name="connsiteX3" fmla="*/ 1889235 w 9943340"/>
              <a:gd name="connsiteY3" fmla="*/ 0 h 364348"/>
              <a:gd name="connsiteX4" fmla="*/ 2253824 w 9943340"/>
              <a:gd name="connsiteY4" fmla="*/ 0 h 364348"/>
              <a:gd name="connsiteX5" fmla="*/ 3115580 w 9943340"/>
              <a:gd name="connsiteY5" fmla="*/ 0 h 364348"/>
              <a:gd name="connsiteX6" fmla="*/ 3679036 w 9943340"/>
              <a:gd name="connsiteY6" fmla="*/ 0 h 364348"/>
              <a:gd name="connsiteX7" fmla="*/ 4441359 w 9943340"/>
              <a:gd name="connsiteY7" fmla="*/ 0 h 364348"/>
              <a:gd name="connsiteX8" fmla="*/ 4905381 w 9943340"/>
              <a:gd name="connsiteY8" fmla="*/ 0 h 364348"/>
              <a:gd name="connsiteX9" fmla="*/ 5269970 w 9943340"/>
              <a:gd name="connsiteY9" fmla="*/ 0 h 364348"/>
              <a:gd name="connsiteX10" fmla="*/ 6032293 w 9943340"/>
              <a:gd name="connsiteY10" fmla="*/ 0 h 364348"/>
              <a:gd name="connsiteX11" fmla="*/ 6595749 w 9943340"/>
              <a:gd name="connsiteY11" fmla="*/ 0 h 364348"/>
              <a:gd name="connsiteX12" fmla="*/ 7059771 w 9943340"/>
              <a:gd name="connsiteY12" fmla="*/ 0 h 364348"/>
              <a:gd name="connsiteX13" fmla="*/ 7523794 w 9943340"/>
              <a:gd name="connsiteY13" fmla="*/ 0 h 364348"/>
              <a:gd name="connsiteX14" fmla="*/ 8186683 w 9943340"/>
              <a:gd name="connsiteY14" fmla="*/ 0 h 364348"/>
              <a:gd name="connsiteX15" fmla="*/ 8551272 w 9943340"/>
              <a:gd name="connsiteY15" fmla="*/ 0 h 364348"/>
              <a:gd name="connsiteX16" fmla="*/ 9214162 w 9943340"/>
              <a:gd name="connsiteY16" fmla="*/ 0 h 364348"/>
              <a:gd name="connsiteX17" fmla="*/ 9943340 w 9943340"/>
              <a:gd name="connsiteY17" fmla="*/ 0 h 364348"/>
              <a:gd name="connsiteX18" fmla="*/ 9943340 w 9943340"/>
              <a:gd name="connsiteY18" fmla="*/ 364348 h 364348"/>
              <a:gd name="connsiteX19" fmla="*/ 9379884 w 9943340"/>
              <a:gd name="connsiteY19" fmla="*/ 364348 h 364348"/>
              <a:gd name="connsiteX20" fmla="*/ 9015295 w 9943340"/>
              <a:gd name="connsiteY20" fmla="*/ 364348 h 364348"/>
              <a:gd name="connsiteX21" fmla="*/ 8551272 w 9943340"/>
              <a:gd name="connsiteY21" fmla="*/ 364348 h 364348"/>
              <a:gd name="connsiteX22" fmla="*/ 7888383 w 9943340"/>
              <a:gd name="connsiteY22" fmla="*/ 364348 h 364348"/>
              <a:gd name="connsiteX23" fmla="*/ 7424361 w 9943340"/>
              <a:gd name="connsiteY23" fmla="*/ 364348 h 364348"/>
              <a:gd name="connsiteX24" fmla="*/ 6662038 w 9943340"/>
              <a:gd name="connsiteY24" fmla="*/ 364348 h 364348"/>
              <a:gd name="connsiteX25" fmla="*/ 5999148 w 9943340"/>
              <a:gd name="connsiteY25" fmla="*/ 364348 h 364348"/>
              <a:gd name="connsiteX26" fmla="*/ 5535126 w 9943340"/>
              <a:gd name="connsiteY26" fmla="*/ 364348 h 364348"/>
              <a:gd name="connsiteX27" fmla="*/ 4772803 w 9943340"/>
              <a:gd name="connsiteY27" fmla="*/ 364348 h 364348"/>
              <a:gd name="connsiteX28" fmla="*/ 4109914 w 9943340"/>
              <a:gd name="connsiteY28" fmla="*/ 364348 h 364348"/>
              <a:gd name="connsiteX29" fmla="*/ 3447025 w 9943340"/>
              <a:gd name="connsiteY29" fmla="*/ 364348 h 364348"/>
              <a:gd name="connsiteX30" fmla="*/ 2784135 w 9943340"/>
              <a:gd name="connsiteY30" fmla="*/ 364348 h 364348"/>
              <a:gd name="connsiteX31" fmla="*/ 2021812 w 9943340"/>
              <a:gd name="connsiteY31" fmla="*/ 364348 h 364348"/>
              <a:gd name="connsiteX32" fmla="*/ 1557790 w 9943340"/>
              <a:gd name="connsiteY32" fmla="*/ 364348 h 364348"/>
              <a:gd name="connsiteX33" fmla="*/ 894901 w 9943340"/>
              <a:gd name="connsiteY33" fmla="*/ 364348 h 364348"/>
              <a:gd name="connsiteX34" fmla="*/ 0 w 9943340"/>
              <a:gd name="connsiteY34" fmla="*/ 364348 h 364348"/>
              <a:gd name="connsiteX35" fmla="*/ 0 w 9943340"/>
              <a:gd name="connsiteY35" fmla="*/ 0 h 364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9943340" h="364348" fill="none" extrusionOk="0">
                <a:moveTo>
                  <a:pt x="0" y="0"/>
                </a:moveTo>
                <a:cubicBezTo>
                  <a:pt x="349888" y="-33378"/>
                  <a:pt x="413711" y="-27743"/>
                  <a:pt x="762323" y="0"/>
                </a:cubicBezTo>
                <a:cubicBezTo>
                  <a:pt x="1110935" y="27743"/>
                  <a:pt x="1069316" y="-12003"/>
                  <a:pt x="1325779" y="0"/>
                </a:cubicBezTo>
                <a:cubicBezTo>
                  <a:pt x="1582242" y="12003"/>
                  <a:pt x="1704970" y="-764"/>
                  <a:pt x="1889235" y="0"/>
                </a:cubicBezTo>
                <a:cubicBezTo>
                  <a:pt x="2073500" y="764"/>
                  <a:pt x="2072598" y="-11224"/>
                  <a:pt x="2253824" y="0"/>
                </a:cubicBezTo>
                <a:cubicBezTo>
                  <a:pt x="2435050" y="11224"/>
                  <a:pt x="2904821" y="-19809"/>
                  <a:pt x="3115580" y="0"/>
                </a:cubicBezTo>
                <a:cubicBezTo>
                  <a:pt x="3326339" y="19809"/>
                  <a:pt x="3427475" y="22732"/>
                  <a:pt x="3679036" y="0"/>
                </a:cubicBezTo>
                <a:cubicBezTo>
                  <a:pt x="3930597" y="-22732"/>
                  <a:pt x="4287755" y="8110"/>
                  <a:pt x="4441359" y="0"/>
                </a:cubicBezTo>
                <a:cubicBezTo>
                  <a:pt x="4594963" y="-8110"/>
                  <a:pt x="4762193" y="16839"/>
                  <a:pt x="4905381" y="0"/>
                </a:cubicBezTo>
                <a:cubicBezTo>
                  <a:pt x="5048569" y="-16839"/>
                  <a:pt x="5180657" y="15316"/>
                  <a:pt x="5269970" y="0"/>
                </a:cubicBezTo>
                <a:cubicBezTo>
                  <a:pt x="5359283" y="-15316"/>
                  <a:pt x="5726438" y="10334"/>
                  <a:pt x="6032293" y="0"/>
                </a:cubicBezTo>
                <a:cubicBezTo>
                  <a:pt x="6338148" y="-10334"/>
                  <a:pt x="6375219" y="-1102"/>
                  <a:pt x="6595749" y="0"/>
                </a:cubicBezTo>
                <a:cubicBezTo>
                  <a:pt x="6816279" y="1102"/>
                  <a:pt x="6842047" y="-122"/>
                  <a:pt x="7059771" y="0"/>
                </a:cubicBezTo>
                <a:cubicBezTo>
                  <a:pt x="7277495" y="122"/>
                  <a:pt x="7312953" y="-4107"/>
                  <a:pt x="7523794" y="0"/>
                </a:cubicBezTo>
                <a:cubicBezTo>
                  <a:pt x="7734635" y="4107"/>
                  <a:pt x="8026007" y="24723"/>
                  <a:pt x="8186683" y="0"/>
                </a:cubicBezTo>
                <a:cubicBezTo>
                  <a:pt x="8347359" y="-24723"/>
                  <a:pt x="8469097" y="4062"/>
                  <a:pt x="8551272" y="0"/>
                </a:cubicBezTo>
                <a:cubicBezTo>
                  <a:pt x="8633447" y="-4062"/>
                  <a:pt x="8959971" y="16236"/>
                  <a:pt x="9214162" y="0"/>
                </a:cubicBezTo>
                <a:cubicBezTo>
                  <a:pt x="9468353" y="-16236"/>
                  <a:pt x="9740464" y="26592"/>
                  <a:pt x="9943340" y="0"/>
                </a:cubicBezTo>
                <a:cubicBezTo>
                  <a:pt x="9950055" y="141793"/>
                  <a:pt x="9958754" y="282397"/>
                  <a:pt x="9943340" y="364348"/>
                </a:cubicBezTo>
                <a:cubicBezTo>
                  <a:pt x="9666642" y="356044"/>
                  <a:pt x="9519999" y="390394"/>
                  <a:pt x="9379884" y="364348"/>
                </a:cubicBezTo>
                <a:cubicBezTo>
                  <a:pt x="9239769" y="338302"/>
                  <a:pt x="9106249" y="375687"/>
                  <a:pt x="9015295" y="364348"/>
                </a:cubicBezTo>
                <a:cubicBezTo>
                  <a:pt x="8924341" y="353009"/>
                  <a:pt x="8751980" y="380978"/>
                  <a:pt x="8551272" y="364348"/>
                </a:cubicBezTo>
                <a:cubicBezTo>
                  <a:pt x="8350564" y="347718"/>
                  <a:pt x="8105706" y="339634"/>
                  <a:pt x="7888383" y="364348"/>
                </a:cubicBezTo>
                <a:cubicBezTo>
                  <a:pt x="7671060" y="389062"/>
                  <a:pt x="7520364" y="367988"/>
                  <a:pt x="7424361" y="364348"/>
                </a:cubicBezTo>
                <a:cubicBezTo>
                  <a:pt x="7328358" y="360708"/>
                  <a:pt x="6879367" y="394402"/>
                  <a:pt x="6662038" y="364348"/>
                </a:cubicBezTo>
                <a:cubicBezTo>
                  <a:pt x="6444709" y="334294"/>
                  <a:pt x="6275500" y="359692"/>
                  <a:pt x="5999148" y="364348"/>
                </a:cubicBezTo>
                <a:cubicBezTo>
                  <a:pt x="5722796" y="369005"/>
                  <a:pt x="5693045" y="363149"/>
                  <a:pt x="5535126" y="364348"/>
                </a:cubicBezTo>
                <a:cubicBezTo>
                  <a:pt x="5377207" y="365547"/>
                  <a:pt x="4946466" y="387015"/>
                  <a:pt x="4772803" y="364348"/>
                </a:cubicBezTo>
                <a:cubicBezTo>
                  <a:pt x="4599140" y="341681"/>
                  <a:pt x="4271617" y="374239"/>
                  <a:pt x="4109914" y="364348"/>
                </a:cubicBezTo>
                <a:cubicBezTo>
                  <a:pt x="3948211" y="354457"/>
                  <a:pt x="3766405" y="380488"/>
                  <a:pt x="3447025" y="364348"/>
                </a:cubicBezTo>
                <a:cubicBezTo>
                  <a:pt x="3127645" y="348208"/>
                  <a:pt x="2955855" y="353555"/>
                  <a:pt x="2784135" y="364348"/>
                </a:cubicBezTo>
                <a:cubicBezTo>
                  <a:pt x="2612415" y="375142"/>
                  <a:pt x="2376949" y="331316"/>
                  <a:pt x="2021812" y="364348"/>
                </a:cubicBezTo>
                <a:cubicBezTo>
                  <a:pt x="1666675" y="397380"/>
                  <a:pt x="1655240" y="386232"/>
                  <a:pt x="1557790" y="364348"/>
                </a:cubicBezTo>
                <a:cubicBezTo>
                  <a:pt x="1460340" y="342464"/>
                  <a:pt x="1196317" y="391277"/>
                  <a:pt x="894901" y="364348"/>
                </a:cubicBezTo>
                <a:cubicBezTo>
                  <a:pt x="593485" y="337419"/>
                  <a:pt x="251584" y="341488"/>
                  <a:pt x="0" y="364348"/>
                </a:cubicBezTo>
                <a:cubicBezTo>
                  <a:pt x="14286" y="191743"/>
                  <a:pt x="9472" y="173820"/>
                  <a:pt x="0" y="0"/>
                </a:cubicBezTo>
                <a:close/>
              </a:path>
              <a:path w="9943340" h="364348" stroke="0" extrusionOk="0">
                <a:moveTo>
                  <a:pt x="0" y="0"/>
                </a:moveTo>
                <a:cubicBezTo>
                  <a:pt x="248746" y="2810"/>
                  <a:pt x="519883" y="-29599"/>
                  <a:pt x="861756" y="0"/>
                </a:cubicBezTo>
                <a:cubicBezTo>
                  <a:pt x="1203629" y="29599"/>
                  <a:pt x="1246957" y="-34104"/>
                  <a:pt x="1624079" y="0"/>
                </a:cubicBezTo>
                <a:cubicBezTo>
                  <a:pt x="2001201" y="34104"/>
                  <a:pt x="1844039" y="12875"/>
                  <a:pt x="1988668" y="0"/>
                </a:cubicBezTo>
                <a:cubicBezTo>
                  <a:pt x="2133297" y="-12875"/>
                  <a:pt x="2429631" y="27000"/>
                  <a:pt x="2552124" y="0"/>
                </a:cubicBezTo>
                <a:cubicBezTo>
                  <a:pt x="2674617" y="-27000"/>
                  <a:pt x="2745540" y="-11468"/>
                  <a:pt x="2916713" y="0"/>
                </a:cubicBezTo>
                <a:cubicBezTo>
                  <a:pt x="3087886" y="11468"/>
                  <a:pt x="3427404" y="9527"/>
                  <a:pt x="3579602" y="0"/>
                </a:cubicBezTo>
                <a:cubicBezTo>
                  <a:pt x="3731800" y="-9527"/>
                  <a:pt x="4004633" y="29248"/>
                  <a:pt x="4242492" y="0"/>
                </a:cubicBezTo>
                <a:cubicBezTo>
                  <a:pt x="4480351" y="-29248"/>
                  <a:pt x="4448903" y="-1718"/>
                  <a:pt x="4607081" y="0"/>
                </a:cubicBezTo>
                <a:cubicBezTo>
                  <a:pt x="4765259" y="1718"/>
                  <a:pt x="5082691" y="-10623"/>
                  <a:pt x="5468837" y="0"/>
                </a:cubicBezTo>
                <a:cubicBezTo>
                  <a:pt x="5854983" y="10623"/>
                  <a:pt x="5934163" y="12221"/>
                  <a:pt x="6330593" y="0"/>
                </a:cubicBezTo>
                <a:cubicBezTo>
                  <a:pt x="6727023" y="-12221"/>
                  <a:pt x="6750962" y="24866"/>
                  <a:pt x="7092916" y="0"/>
                </a:cubicBezTo>
                <a:cubicBezTo>
                  <a:pt x="7434870" y="-24866"/>
                  <a:pt x="7319593" y="-12479"/>
                  <a:pt x="7457505" y="0"/>
                </a:cubicBezTo>
                <a:cubicBezTo>
                  <a:pt x="7595417" y="12479"/>
                  <a:pt x="7809530" y="10365"/>
                  <a:pt x="8020961" y="0"/>
                </a:cubicBezTo>
                <a:cubicBezTo>
                  <a:pt x="8232392" y="-10365"/>
                  <a:pt x="8281700" y="22059"/>
                  <a:pt x="8484983" y="0"/>
                </a:cubicBezTo>
                <a:cubicBezTo>
                  <a:pt x="8688266" y="-22059"/>
                  <a:pt x="8858853" y="27129"/>
                  <a:pt x="9147873" y="0"/>
                </a:cubicBezTo>
                <a:cubicBezTo>
                  <a:pt x="9436893" y="-27129"/>
                  <a:pt x="9715160" y="29348"/>
                  <a:pt x="9943340" y="0"/>
                </a:cubicBezTo>
                <a:cubicBezTo>
                  <a:pt x="9955886" y="81769"/>
                  <a:pt x="9947384" y="219074"/>
                  <a:pt x="9943340" y="364348"/>
                </a:cubicBezTo>
                <a:cubicBezTo>
                  <a:pt x="9780497" y="358865"/>
                  <a:pt x="9701714" y="370315"/>
                  <a:pt x="9578751" y="364348"/>
                </a:cubicBezTo>
                <a:cubicBezTo>
                  <a:pt x="9455788" y="358381"/>
                  <a:pt x="9232073" y="365777"/>
                  <a:pt x="8915862" y="364348"/>
                </a:cubicBezTo>
                <a:cubicBezTo>
                  <a:pt x="8599651" y="362919"/>
                  <a:pt x="8307982" y="369189"/>
                  <a:pt x="8054105" y="364348"/>
                </a:cubicBezTo>
                <a:cubicBezTo>
                  <a:pt x="7800228" y="359507"/>
                  <a:pt x="7810340" y="381658"/>
                  <a:pt x="7689516" y="364348"/>
                </a:cubicBezTo>
                <a:cubicBezTo>
                  <a:pt x="7568692" y="347038"/>
                  <a:pt x="7318319" y="359917"/>
                  <a:pt x="7026627" y="364348"/>
                </a:cubicBezTo>
                <a:cubicBezTo>
                  <a:pt x="6734935" y="368779"/>
                  <a:pt x="6715419" y="360251"/>
                  <a:pt x="6562604" y="364348"/>
                </a:cubicBezTo>
                <a:cubicBezTo>
                  <a:pt x="6409789" y="368445"/>
                  <a:pt x="5920917" y="382958"/>
                  <a:pt x="5700848" y="364348"/>
                </a:cubicBezTo>
                <a:cubicBezTo>
                  <a:pt x="5480779" y="345738"/>
                  <a:pt x="5258936" y="366099"/>
                  <a:pt x="5137392" y="364348"/>
                </a:cubicBezTo>
                <a:cubicBezTo>
                  <a:pt x="5015848" y="362597"/>
                  <a:pt x="4808761" y="338960"/>
                  <a:pt x="4573936" y="364348"/>
                </a:cubicBezTo>
                <a:cubicBezTo>
                  <a:pt x="4339111" y="389736"/>
                  <a:pt x="4163426" y="394979"/>
                  <a:pt x="3811614" y="364348"/>
                </a:cubicBezTo>
                <a:cubicBezTo>
                  <a:pt x="3459802" y="333717"/>
                  <a:pt x="3332059" y="373829"/>
                  <a:pt x="3148724" y="364348"/>
                </a:cubicBezTo>
                <a:cubicBezTo>
                  <a:pt x="2965389" y="354868"/>
                  <a:pt x="2700480" y="367773"/>
                  <a:pt x="2386402" y="364348"/>
                </a:cubicBezTo>
                <a:cubicBezTo>
                  <a:pt x="2072324" y="360923"/>
                  <a:pt x="2102753" y="380623"/>
                  <a:pt x="2021812" y="364348"/>
                </a:cubicBezTo>
                <a:cubicBezTo>
                  <a:pt x="1940871" y="348074"/>
                  <a:pt x="1553376" y="357421"/>
                  <a:pt x="1358923" y="364348"/>
                </a:cubicBezTo>
                <a:cubicBezTo>
                  <a:pt x="1164470" y="371275"/>
                  <a:pt x="895857" y="395383"/>
                  <a:pt x="696034" y="364348"/>
                </a:cubicBezTo>
                <a:cubicBezTo>
                  <a:pt x="496211" y="333313"/>
                  <a:pt x="269950" y="370355"/>
                  <a:pt x="0" y="364348"/>
                </a:cubicBezTo>
                <a:cubicBezTo>
                  <a:pt x="13873" y="189819"/>
                  <a:pt x="1329" y="86493"/>
                  <a:pt x="0" y="0"/>
                </a:cubicBezTo>
                <a:close/>
              </a:path>
            </a:pathLst>
          </a:custGeom>
          <a:ln w="3175">
            <a:solidFill>
              <a:schemeClr val="tx1"/>
            </a:solidFill>
            <a:extLst>
              <a:ext uri="{C807C97D-BFC1-408E-A445-0C87EB9F89A2}">
                <ask:lineSketchStyleProps xmlns:ask="http://schemas.microsoft.com/office/drawing/2018/sketchyshapes" sd="170978500">
                  <a:prstGeom prst="rect">
                    <a:avLst/>
                  </a:prstGeom>
                  <ask:type>
                    <ask:lineSketchFreehand/>
                  </ask:type>
                </ask:lineSketchStyleProps>
              </a:ext>
            </a:extLst>
          </a:ln>
          <a:effectLst>
            <a:outerShdw blurRad="50800" dist="38100" dir="2700000" algn="tl" rotWithShape="0">
              <a:prstClr val="black">
                <a:alpha val="40000"/>
              </a:prstClr>
            </a:outerShdw>
          </a:effectLst>
        </p:spPr>
      </p:pic>
      <p:pic>
        <p:nvPicPr>
          <p:cNvPr id="64" name="Picture 4" descr="Excel icon - Free download on Iconfinder">
            <a:extLst>
              <a:ext uri="{FF2B5EF4-FFF2-40B4-BE49-F238E27FC236}">
                <a16:creationId xmlns:a16="http://schemas.microsoft.com/office/drawing/2014/main" id="{0537532C-0A5E-9587-4452-7533C3BDCEEA}"/>
              </a:ext>
            </a:extLst>
          </p:cNvPr>
          <p:cNvPicPr>
            <a:picLocks noChangeAspect="1" noChangeArrowheads="1"/>
          </p:cNvPicPr>
          <p:nvPr/>
        </p:nvPicPr>
        <p:blipFill>
          <a:blip r:embed="rId37">
            <a:extLst>
              <a:ext uri="{28A0092B-C50C-407E-A947-70E740481C1C}">
                <a14:useLocalDpi xmlns:a14="http://schemas.microsoft.com/office/drawing/2010/main" val="0"/>
              </a:ext>
            </a:extLst>
          </a:blip>
          <a:srcRect/>
          <a:stretch>
            <a:fillRect/>
          </a:stretch>
        </p:blipFill>
        <p:spPr bwMode="auto">
          <a:xfrm>
            <a:off x="10024876" y="5176426"/>
            <a:ext cx="438543" cy="467886"/>
          </a:xfrm>
          <a:prstGeom prst="rect">
            <a:avLst/>
          </a:prstGeom>
          <a:noFill/>
          <a:extLst>
            <a:ext uri="{909E8E84-426E-40DD-AFC4-6F175D3DCCD1}">
              <a14:hiddenFill xmlns:a14="http://schemas.microsoft.com/office/drawing/2010/main">
                <a:solidFill>
                  <a:srgbClr val="FFFFFF"/>
                </a:solidFill>
              </a14:hiddenFill>
            </a:ext>
          </a:extLst>
        </p:spPr>
      </p:pic>
      <p:sp>
        <p:nvSpPr>
          <p:cNvPr id="65" name="TextBox 64">
            <a:extLst>
              <a:ext uri="{FF2B5EF4-FFF2-40B4-BE49-F238E27FC236}">
                <a16:creationId xmlns:a16="http://schemas.microsoft.com/office/drawing/2014/main" id="{59D560C5-4AED-69E1-55E2-FC1A500526FB}"/>
              </a:ext>
            </a:extLst>
          </p:cNvPr>
          <p:cNvSpPr txBox="1"/>
          <p:nvPr/>
        </p:nvSpPr>
        <p:spPr>
          <a:xfrm>
            <a:off x="2777305" y="3618995"/>
            <a:ext cx="1750537" cy="415498"/>
          </a:xfrm>
          <a:prstGeom prst="rect">
            <a:avLst/>
          </a:prstGeom>
          <a:noFill/>
        </p:spPr>
        <p:txBody>
          <a:bodyPr wrap="square" rtlCol="0">
            <a:spAutoFit/>
          </a:bodyPr>
          <a:lstStyle/>
          <a:p>
            <a:pPr algn="ctr"/>
            <a:r>
              <a:rPr lang="en-GB" sz="1050" i="1" dirty="0"/>
              <a:t>lists of spatial entities </a:t>
            </a:r>
          </a:p>
          <a:p>
            <a:pPr algn="ctr"/>
            <a:r>
              <a:rPr lang="en-GB" sz="1050" i="1" dirty="0"/>
              <a:t>(toponyms, geo nouns, etc.)</a:t>
            </a:r>
          </a:p>
        </p:txBody>
      </p:sp>
      <p:pic>
        <p:nvPicPr>
          <p:cNvPr id="66" name="Picture 10" descr="Txt text file extension symbol - Free interface icons">
            <a:extLst>
              <a:ext uri="{FF2B5EF4-FFF2-40B4-BE49-F238E27FC236}">
                <a16:creationId xmlns:a16="http://schemas.microsoft.com/office/drawing/2014/main" id="{19FB5A9A-D84A-6673-F620-57186C5C2D2C}"/>
              </a:ext>
            </a:extLst>
          </p:cNvPr>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9396794" y="4832153"/>
            <a:ext cx="438543" cy="438543"/>
          </a:xfrm>
          <a:prstGeom prst="rect">
            <a:avLst/>
          </a:prstGeom>
          <a:noFill/>
          <a:extLst>
            <a:ext uri="{909E8E84-426E-40DD-AFC4-6F175D3DCCD1}">
              <a14:hiddenFill xmlns:a14="http://schemas.microsoft.com/office/drawing/2010/main">
                <a:solidFill>
                  <a:srgbClr val="FFFFFF"/>
                </a:solidFill>
              </a14:hiddenFill>
            </a:ext>
          </a:extLst>
        </p:spPr>
      </p:pic>
      <p:pic>
        <p:nvPicPr>
          <p:cNvPr id="67" name="Picture 12" descr="Json file - Free interface icons">
            <a:extLst>
              <a:ext uri="{FF2B5EF4-FFF2-40B4-BE49-F238E27FC236}">
                <a16:creationId xmlns:a16="http://schemas.microsoft.com/office/drawing/2014/main" id="{A8495782-0BF7-30A2-79D3-C7194F736370}"/>
              </a:ext>
            </a:extLst>
          </p:cNvPr>
          <p:cNvPicPr>
            <a:picLocks noChangeAspect="1" noChangeArrowheads="1"/>
          </p:cNvPicPr>
          <p:nvPr/>
        </p:nvPicPr>
        <p:blipFill>
          <a:blip r:embed="rId39">
            <a:extLst>
              <a:ext uri="{28A0092B-C50C-407E-A947-70E740481C1C}">
                <a14:useLocalDpi xmlns:a14="http://schemas.microsoft.com/office/drawing/2010/main" val="0"/>
              </a:ext>
            </a:extLst>
          </a:blip>
          <a:srcRect/>
          <a:stretch>
            <a:fillRect/>
          </a:stretch>
        </p:blipFill>
        <p:spPr bwMode="auto">
          <a:xfrm>
            <a:off x="9396794" y="5532234"/>
            <a:ext cx="432000" cy="432000"/>
          </a:xfrm>
          <a:prstGeom prst="rect">
            <a:avLst/>
          </a:prstGeom>
          <a:noFill/>
          <a:extLst>
            <a:ext uri="{909E8E84-426E-40DD-AFC4-6F175D3DCCD1}">
              <a14:hiddenFill xmlns:a14="http://schemas.microsoft.com/office/drawing/2010/main">
                <a:solidFill>
                  <a:srgbClr val="FFFFFF"/>
                </a:solidFill>
              </a14:hiddenFill>
            </a:ext>
          </a:extLst>
        </p:spPr>
      </p:pic>
      <p:cxnSp>
        <p:nvCxnSpPr>
          <p:cNvPr id="68" name="Straight Arrow Connector 257">
            <a:extLst>
              <a:ext uri="{FF2B5EF4-FFF2-40B4-BE49-F238E27FC236}">
                <a16:creationId xmlns:a16="http://schemas.microsoft.com/office/drawing/2014/main" id="{729A0D4D-A09A-8E4E-8835-640E474524CF}"/>
              </a:ext>
            </a:extLst>
          </p:cNvPr>
          <p:cNvCxnSpPr>
            <a:cxnSpLocks/>
            <a:stCxn id="7" idx="3"/>
            <a:endCxn id="64" idx="1"/>
          </p:cNvCxnSpPr>
          <p:nvPr/>
        </p:nvCxnSpPr>
        <p:spPr>
          <a:xfrm flipV="1">
            <a:off x="9243259" y="5410369"/>
            <a:ext cx="781617" cy="14578"/>
          </a:xfrm>
          <a:prstGeom prst="straightConnector1">
            <a:avLst/>
          </a:prstGeom>
          <a:ln w="127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69" name="Straight Arrow Connector 257">
            <a:extLst>
              <a:ext uri="{FF2B5EF4-FFF2-40B4-BE49-F238E27FC236}">
                <a16:creationId xmlns:a16="http://schemas.microsoft.com/office/drawing/2014/main" id="{A11D92D3-D20E-7C34-091C-51213A70598A}"/>
              </a:ext>
            </a:extLst>
          </p:cNvPr>
          <p:cNvCxnSpPr>
            <a:cxnSpLocks/>
            <a:stCxn id="7" idx="0"/>
            <a:endCxn id="66" idx="1"/>
          </p:cNvCxnSpPr>
          <p:nvPr/>
        </p:nvCxnSpPr>
        <p:spPr>
          <a:xfrm rot="5400000" flipH="1" flipV="1">
            <a:off x="9133265" y="4884462"/>
            <a:ext cx="96566" cy="430492"/>
          </a:xfrm>
          <a:prstGeom prst="bentConnector2">
            <a:avLst/>
          </a:prstGeom>
          <a:ln w="127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70" name="Straight Arrow Connector 257">
            <a:extLst>
              <a:ext uri="{FF2B5EF4-FFF2-40B4-BE49-F238E27FC236}">
                <a16:creationId xmlns:a16="http://schemas.microsoft.com/office/drawing/2014/main" id="{FB46712C-133F-60B0-3B56-9D08783F2759}"/>
              </a:ext>
            </a:extLst>
          </p:cNvPr>
          <p:cNvCxnSpPr>
            <a:cxnSpLocks/>
            <a:stCxn id="7" idx="2"/>
            <a:endCxn id="67" idx="1"/>
          </p:cNvCxnSpPr>
          <p:nvPr/>
        </p:nvCxnSpPr>
        <p:spPr>
          <a:xfrm rot="16200000" flipH="1">
            <a:off x="9158383" y="5509822"/>
            <a:ext cx="46331" cy="430492"/>
          </a:xfrm>
          <a:prstGeom prst="bentConnector2">
            <a:avLst/>
          </a:prstGeom>
          <a:ln w="127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71" name="Straight Arrow Connector 563">
            <a:extLst>
              <a:ext uri="{FF2B5EF4-FFF2-40B4-BE49-F238E27FC236}">
                <a16:creationId xmlns:a16="http://schemas.microsoft.com/office/drawing/2014/main" id="{838E12DF-4EB5-B9AB-168C-0FBB1A834201}"/>
              </a:ext>
            </a:extLst>
          </p:cNvPr>
          <p:cNvCxnSpPr>
            <a:cxnSpLocks/>
            <a:stCxn id="40" idx="2"/>
            <a:endCxn id="5" idx="0"/>
          </p:cNvCxnSpPr>
          <p:nvPr/>
        </p:nvCxnSpPr>
        <p:spPr>
          <a:xfrm flipH="1">
            <a:off x="3642022" y="2450366"/>
            <a:ext cx="3008" cy="689749"/>
          </a:xfrm>
          <a:prstGeom prst="straightConnector1">
            <a:avLst/>
          </a:prstGeom>
          <a:ln w="19050">
            <a:prstDash val="dash"/>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C6E814C9-5147-AC32-F6A3-754772A0D745}"/>
              </a:ext>
            </a:extLst>
          </p:cNvPr>
          <p:cNvSpPr txBox="1"/>
          <p:nvPr/>
        </p:nvSpPr>
        <p:spPr>
          <a:xfrm>
            <a:off x="7268253" y="5748234"/>
            <a:ext cx="763286" cy="276999"/>
          </a:xfrm>
          <a:prstGeom prst="rect">
            <a:avLst/>
          </a:prstGeom>
          <a:noFill/>
        </p:spPr>
        <p:txBody>
          <a:bodyPr wrap="none" rtlCol="0">
            <a:spAutoFit/>
          </a:bodyPr>
          <a:lstStyle/>
          <a:p>
            <a:r>
              <a:rPr lang="en-GB" sz="1200" b="1" dirty="0"/>
              <a:t>Extractor</a:t>
            </a:r>
          </a:p>
        </p:txBody>
      </p:sp>
      <p:sp>
        <p:nvSpPr>
          <p:cNvPr id="74" name="Rectangle: Rounded Corners 73">
            <a:extLst>
              <a:ext uri="{FF2B5EF4-FFF2-40B4-BE49-F238E27FC236}">
                <a16:creationId xmlns:a16="http://schemas.microsoft.com/office/drawing/2014/main" id="{2F718D6C-D3E5-6A32-9A45-17095B6DE8F5}"/>
              </a:ext>
            </a:extLst>
          </p:cNvPr>
          <p:cNvSpPr/>
          <p:nvPr/>
        </p:nvSpPr>
        <p:spPr>
          <a:xfrm>
            <a:off x="2347992" y="1626087"/>
            <a:ext cx="2770845" cy="2985124"/>
          </a:xfrm>
          <a:prstGeom prst="roundRect">
            <a:avLst>
              <a:gd name="adj" fmla="val 6356"/>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5" name="Rectangle: Rounded Corners 74">
            <a:extLst>
              <a:ext uri="{FF2B5EF4-FFF2-40B4-BE49-F238E27FC236}">
                <a16:creationId xmlns:a16="http://schemas.microsoft.com/office/drawing/2014/main" id="{3F64CFB2-F979-AC43-D504-F88AAF115A76}"/>
              </a:ext>
            </a:extLst>
          </p:cNvPr>
          <p:cNvSpPr/>
          <p:nvPr/>
        </p:nvSpPr>
        <p:spPr>
          <a:xfrm>
            <a:off x="5959622" y="1635514"/>
            <a:ext cx="4299925" cy="2985124"/>
          </a:xfrm>
          <a:prstGeom prst="roundRect">
            <a:avLst>
              <a:gd name="adj" fmla="val 6356"/>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6" name="TextBox 75">
            <a:extLst>
              <a:ext uri="{FF2B5EF4-FFF2-40B4-BE49-F238E27FC236}">
                <a16:creationId xmlns:a16="http://schemas.microsoft.com/office/drawing/2014/main" id="{3FF3421F-A1FB-33C3-A432-1E240B8804F3}"/>
              </a:ext>
            </a:extLst>
          </p:cNvPr>
          <p:cNvSpPr txBox="1"/>
          <p:nvPr/>
        </p:nvSpPr>
        <p:spPr>
          <a:xfrm>
            <a:off x="2967239" y="1354000"/>
            <a:ext cx="1429943" cy="307777"/>
          </a:xfrm>
          <a:prstGeom prst="rect">
            <a:avLst/>
          </a:prstGeom>
          <a:solidFill>
            <a:schemeClr val="bg1"/>
          </a:solidFill>
          <a:effectLst>
            <a:outerShdw blurRad="50800" dist="38100" dir="2700000" algn="tl" rotWithShape="0">
              <a:prstClr val="black">
                <a:alpha val="40000"/>
              </a:prstClr>
            </a:outerShdw>
          </a:effectLst>
        </p:spPr>
        <p:txBody>
          <a:bodyPr wrap="none" rtlCol="0">
            <a:spAutoFit/>
          </a:bodyPr>
          <a:lstStyle/>
          <a:p>
            <a:r>
              <a:rPr lang="en-GB" sz="1400" b="1" dirty="0"/>
              <a:t>Dataset Creation</a:t>
            </a:r>
          </a:p>
        </p:txBody>
      </p:sp>
      <p:sp>
        <p:nvSpPr>
          <p:cNvPr id="77" name="TextBox 76">
            <a:extLst>
              <a:ext uri="{FF2B5EF4-FFF2-40B4-BE49-F238E27FC236}">
                <a16:creationId xmlns:a16="http://schemas.microsoft.com/office/drawing/2014/main" id="{5F05ED0F-B29D-D8EC-2708-DDEDD9866F30}"/>
              </a:ext>
            </a:extLst>
          </p:cNvPr>
          <p:cNvSpPr txBox="1"/>
          <p:nvPr/>
        </p:nvSpPr>
        <p:spPr>
          <a:xfrm>
            <a:off x="7433208" y="1341300"/>
            <a:ext cx="1303177" cy="307777"/>
          </a:xfrm>
          <a:prstGeom prst="rect">
            <a:avLst/>
          </a:prstGeom>
          <a:solidFill>
            <a:schemeClr val="bg1"/>
          </a:solidFill>
          <a:effectLst>
            <a:outerShdw blurRad="50800" dist="38100" dir="2700000" algn="tl" rotWithShape="0">
              <a:prstClr val="black">
                <a:alpha val="40000"/>
              </a:prstClr>
            </a:outerShdw>
          </a:effectLst>
        </p:spPr>
        <p:txBody>
          <a:bodyPr wrap="square" rtlCol="0">
            <a:spAutoFit/>
          </a:bodyPr>
          <a:lstStyle/>
          <a:p>
            <a:r>
              <a:rPr lang="en-GB" sz="1400" b="1" dirty="0"/>
              <a:t>Model Training</a:t>
            </a:r>
          </a:p>
        </p:txBody>
      </p:sp>
      <p:pic>
        <p:nvPicPr>
          <p:cNvPr id="4" name="Picture 3" descr="Blue letters on a black background&#10;&#10;Description automatically generated">
            <a:extLst>
              <a:ext uri="{FF2B5EF4-FFF2-40B4-BE49-F238E27FC236}">
                <a16:creationId xmlns:a16="http://schemas.microsoft.com/office/drawing/2014/main" id="{CC02786F-7496-ACC4-3B74-651DE628AA22}"/>
              </a:ext>
            </a:extLst>
          </p:cNvPr>
          <p:cNvPicPr>
            <a:picLocks noChangeAspect="1"/>
          </p:cNvPicPr>
          <p:nvPr/>
        </p:nvPicPr>
        <p:blipFill>
          <a:blip r:embed="rId40">
            <a:extLst>
              <a:ext uri="{28A0092B-C50C-407E-A947-70E740481C1C}">
                <a14:useLocalDpi xmlns:a14="http://schemas.microsoft.com/office/drawing/2010/main" val="0"/>
              </a:ext>
            </a:extLst>
          </a:blip>
          <a:stretch>
            <a:fillRect/>
          </a:stretch>
        </p:blipFill>
        <p:spPr>
          <a:xfrm>
            <a:off x="7778447" y="3903309"/>
            <a:ext cx="847181" cy="303132"/>
          </a:xfrm>
          <a:prstGeom prst="rect">
            <a:avLst/>
          </a:prstGeom>
        </p:spPr>
      </p:pic>
    </p:spTree>
    <p:extLst>
      <p:ext uri="{BB962C8B-B14F-4D97-AF65-F5344CB8AC3E}">
        <p14:creationId xmlns:p14="http://schemas.microsoft.com/office/powerpoint/2010/main" val="1947192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74"/>
                                        </p:tgtEl>
                                        <p:attrNameLst>
                                          <p:attrName>style.visibility</p:attrName>
                                        </p:attrNameLst>
                                      </p:cBhvr>
                                      <p:to>
                                        <p:strVal val="visible"/>
                                      </p:to>
                                    </p:set>
                                    <p:animEffect transition="in" filter="fade">
                                      <p:cBhvr>
                                        <p:cTn id="13" dur="500"/>
                                        <p:tgtEl>
                                          <p:spTgt spid="74"/>
                                        </p:tgtEl>
                                      </p:cBhvr>
                                    </p:animEffect>
                                  </p:childTnLst>
                                </p:cTn>
                              </p:par>
                              <p:par>
                                <p:cTn id="14" presetID="10" presetClass="entr" presetSubtype="0" fill="hold" nodeType="withEffect">
                                  <p:stCondLst>
                                    <p:cond delay="0"/>
                                  </p:stCondLst>
                                  <p:childTnLst>
                                    <p:set>
                                      <p:cBhvr>
                                        <p:cTn id="15" dur="1" fill="hold">
                                          <p:stCondLst>
                                            <p:cond delay="0"/>
                                          </p:stCondLst>
                                        </p:cTn>
                                        <p:tgtEl>
                                          <p:spTgt spid="37"/>
                                        </p:tgtEl>
                                        <p:attrNameLst>
                                          <p:attrName>style.visibility</p:attrName>
                                        </p:attrNameLst>
                                      </p:cBhvr>
                                      <p:to>
                                        <p:strVal val="visible"/>
                                      </p:to>
                                    </p:set>
                                    <p:animEffect transition="in" filter="fade">
                                      <p:cBhvr>
                                        <p:cTn id="16" dur="500"/>
                                        <p:tgtEl>
                                          <p:spTgt spid="3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76"/>
                                        </p:tgtEl>
                                        <p:attrNameLst>
                                          <p:attrName>style.visibility</p:attrName>
                                        </p:attrNameLst>
                                      </p:cBhvr>
                                      <p:to>
                                        <p:strVal val="visible"/>
                                      </p:to>
                                    </p:set>
                                    <p:animEffect transition="in" filter="fade">
                                      <p:cBhvr>
                                        <p:cTn id="19" dur="500"/>
                                        <p:tgtEl>
                                          <p:spTgt spid="76"/>
                                        </p:tgtEl>
                                      </p:cBhvr>
                                    </p:animEffect>
                                  </p:childTnLst>
                                </p:cTn>
                              </p:par>
                              <p:par>
                                <p:cTn id="20" presetID="10" presetClass="entr" presetSubtype="0" fill="hold" nodeType="with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fade">
                                      <p:cBhvr>
                                        <p:cTn id="22" dur="500"/>
                                        <p:tgtEl>
                                          <p:spTgt spid="27"/>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wipe(down)">
                                      <p:cBhvr>
                                        <p:cTn id="25" dur="500"/>
                                        <p:tgtEl>
                                          <p:spTgt spid="5"/>
                                        </p:tgtEl>
                                      </p:cBhvr>
                                    </p:animEffect>
                                  </p:childTnLst>
                                </p:cTn>
                              </p:par>
                              <p:par>
                                <p:cTn id="26" presetID="14" presetClass="entr" presetSubtype="10" fill="hold" nodeType="withEffect">
                                  <p:stCondLst>
                                    <p:cond delay="0"/>
                                  </p:stCondLst>
                                  <p:childTnLst>
                                    <p:set>
                                      <p:cBhvr>
                                        <p:cTn id="27" dur="1" fill="hold">
                                          <p:stCondLst>
                                            <p:cond delay="0"/>
                                          </p:stCondLst>
                                        </p:cTn>
                                        <p:tgtEl>
                                          <p:spTgt spid="71"/>
                                        </p:tgtEl>
                                        <p:attrNameLst>
                                          <p:attrName>style.visibility</p:attrName>
                                        </p:attrNameLst>
                                      </p:cBhvr>
                                      <p:to>
                                        <p:strVal val="visible"/>
                                      </p:to>
                                    </p:set>
                                    <p:animEffect transition="in" filter="randombar(horizontal)">
                                      <p:cBhvr>
                                        <p:cTn id="28" dur="500"/>
                                        <p:tgtEl>
                                          <p:spTgt spid="71"/>
                                        </p:tgtEl>
                                      </p:cBhvr>
                                    </p:animEffect>
                                  </p:childTnLst>
                                </p:cTn>
                              </p:par>
                              <p:par>
                                <p:cTn id="29" presetID="22" presetClass="entr" presetSubtype="4" fill="hold" nodeType="withEffect">
                                  <p:stCondLst>
                                    <p:cond delay="0"/>
                                  </p:stCondLst>
                                  <p:childTnLst>
                                    <p:set>
                                      <p:cBhvr>
                                        <p:cTn id="30" dur="1" fill="hold">
                                          <p:stCondLst>
                                            <p:cond delay="0"/>
                                          </p:stCondLst>
                                        </p:cTn>
                                        <p:tgtEl>
                                          <p:spTgt spid="58"/>
                                        </p:tgtEl>
                                        <p:attrNameLst>
                                          <p:attrName>style.visibility</p:attrName>
                                        </p:attrNameLst>
                                      </p:cBhvr>
                                      <p:to>
                                        <p:strVal val="visible"/>
                                      </p:to>
                                    </p:set>
                                    <p:animEffect transition="in" filter="wipe(down)">
                                      <p:cBhvr>
                                        <p:cTn id="31" dur="500"/>
                                        <p:tgtEl>
                                          <p:spTgt spid="58"/>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65"/>
                                        </p:tgtEl>
                                        <p:attrNameLst>
                                          <p:attrName>style.visibility</p:attrName>
                                        </p:attrNameLst>
                                      </p:cBhvr>
                                      <p:to>
                                        <p:strVal val="visible"/>
                                      </p:to>
                                    </p:set>
                                    <p:animEffect transition="in" filter="wipe(down)">
                                      <p:cBhvr>
                                        <p:cTn id="34" dur="500"/>
                                        <p:tgtEl>
                                          <p:spTgt spid="65"/>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nodeType="clickEffect">
                                  <p:stCondLst>
                                    <p:cond delay="0"/>
                                  </p:stCondLst>
                                  <p:childTnLst>
                                    <p:set>
                                      <p:cBhvr>
                                        <p:cTn id="38" dur="1" fill="hold">
                                          <p:stCondLst>
                                            <p:cond delay="0"/>
                                          </p:stCondLst>
                                        </p:cTn>
                                        <p:tgtEl>
                                          <p:spTgt spid="36"/>
                                        </p:tgtEl>
                                        <p:attrNameLst>
                                          <p:attrName>style.visibility</p:attrName>
                                        </p:attrNameLst>
                                      </p:cBhvr>
                                      <p:to>
                                        <p:strVal val="visible"/>
                                      </p:to>
                                    </p:set>
                                    <p:animEffect transition="in" filter="wipe(down)">
                                      <p:cBhvr>
                                        <p:cTn id="39" dur="500"/>
                                        <p:tgtEl>
                                          <p:spTgt spid="36"/>
                                        </p:tgtEl>
                                      </p:cBhvr>
                                    </p:animEffect>
                                  </p:childTnLst>
                                </p:cTn>
                              </p:par>
                              <p:par>
                                <p:cTn id="40" presetID="22" presetClass="entr" presetSubtype="4" fill="hold" grpId="0" nodeType="withEffect">
                                  <p:stCondLst>
                                    <p:cond delay="0"/>
                                  </p:stCondLst>
                                  <p:childTnLst>
                                    <p:set>
                                      <p:cBhvr>
                                        <p:cTn id="41" dur="1" fill="hold">
                                          <p:stCondLst>
                                            <p:cond delay="0"/>
                                          </p:stCondLst>
                                        </p:cTn>
                                        <p:tgtEl>
                                          <p:spTgt spid="75"/>
                                        </p:tgtEl>
                                        <p:attrNameLst>
                                          <p:attrName>style.visibility</p:attrName>
                                        </p:attrNameLst>
                                      </p:cBhvr>
                                      <p:to>
                                        <p:strVal val="visible"/>
                                      </p:to>
                                    </p:set>
                                    <p:animEffect transition="in" filter="wipe(down)">
                                      <p:cBhvr>
                                        <p:cTn id="42" dur="500"/>
                                        <p:tgtEl>
                                          <p:spTgt spid="75"/>
                                        </p:tgtEl>
                                      </p:cBhvr>
                                    </p:animEffect>
                                  </p:childTnLst>
                                </p:cTn>
                              </p:par>
                              <p:par>
                                <p:cTn id="43" presetID="22" presetClass="entr" presetSubtype="4" fill="hold" nodeType="withEffect">
                                  <p:stCondLst>
                                    <p:cond delay="0"/>
                                  </p:stCondLst>
                                  <p:childTnLst>
                                    <p:set>
                                      <p:cBhvr>
                                        <p:cTn id="44" dur="1" fill="hold">
                                          <p:stCondLst>
                                            <p:cond delay="0"/>
                                          </p:stCondLst>
                                        </p:cTn>
                                        <p:tgtEl>
                                          <p:spTgt spid="30"/>
                                        </p:tgtEl>
                                        <p:attrNameLst>
                                          <p:attrName>style.visibility</p:attrName>
                                        </p:attrNameLst>
                                      </p:cBhvr>
                                      <p:to>
                                        <p:strVal val="visible"/>
                                      </p:to>
                                    </p:set>
                                    <p:animEffect transition="in" filter="wipe(down)">
                                      <p:cBhvr>
                                        <p:cTn id="45" dur="500"/>
                                        <p:tgtEl>
                                          <p:spTgt spid="30"/>
                                        </p:tgtEl>
                                      </p:cBhvr>
                                    </p:animEffect>
                                  </p:childTnLst>
                                </p:cTn>
                              </p:par>
                              <p:par>
                                <p:cTn id="46" presetID="22" presetClass="entr" presetSubtype="4" fill="hold" nodeType="withEffect">
                                  <p:stCondLst>
                                    <p:cond delay="0"/>
                                  </p:stCondLst>
                                  <p:childTnLst>
                                    <p:set>
                                      <p:cBhvr>
                                        <p:cTn id="47" dur="1" fill="hold">
                                          <p:stCondLst>
                                            <p:cond delay="0"/>
                                          </p:stCondLst>
                                        </p:cTn>
                                        <p:tgtEl>
                                          <p:spTgt spid="35"/>
                                        </p:tgtEl>
                                        <p:attrNameLst>
                                          <p:attrName>style.visibility</p:attrName>
                                        </p:attrNameLst>
                                      </p:cBhvr>
                                      <p:to>
                                        <p:strVal val="visible"/>
                                      </p:to>
                                    </p:set>
                                    <p:animEffect transition="in" filter="wipe(down)">
                                      <p:cBhvr>
                                        <p:cTn id="48" dur="500"/>
                                        <p:tgtEl>
                                          <p:spTgt spid="35"/>
                                        </p:tgtEl>
                                      </p:cBhvr>
                                    </p:animEffect>
                                  </p:childTnLst>
                                </p:cTn>
                              </p:par>
                              <p:par>
                                <p:cTn id="49" presetID="22" presetClass="entr" presetSubtype="4" fill="hold" nodeType="withEffect">
                                  <p:stCondLst>
                                    <p:cond delay="0"/>
                                  </p:stCondLst>
                                  <p:childTnLst>
                                    <p:set>
                                      <p:cBhvr>
                                        <p:cTn id="50" dur="1" fill="hold">
                                          <p:stCondLst>
                                            <p:cond delay="0"/>
                                          </p:stCondLst>
                                        </p:cTn>
                                        <p:tgtEl>
                                          <p:spTgt spid="50"/>
                                        </p:tgtEl>
                                        <p:attrNameLst>
                                          <p:attrName>style.visibility</p:attrName>
                                        </p:attrNameLst>
                                      </p:cBhvr>
                                      <p:to>
                                        <p:strVal val="visible"/>
                                      </p:to>
                                    </p:set>
                                    <p:animEffect transition="in" filter="wipe(down)">
                                      <p:cBhvr>
                                        <p:cTn id="51" dur="500"/>
                                        <p:tgtEl>
                                          <p:spTgt spid="50"/>
                                        </p:tgtEl>
                                      </p:cBhvr>
                                    </p:animEffect>
                                  </p:childTnLst>
                                </p:cTn>
                              </p:par>
                              <p:par>
                                <p:cTn id="52" presetID="22" presetClass="entr" presetSubtype="4" fill="hold" grpId="0" nodeType="withEffect">
                                  <p:stCondLst>
                                    <p:cond delay="0"/>
                                  </p:stCondLst>
                                  <p:childTnLst>
                                    <p:set>
                                      <p:cBhvr>
                                        <p:cTn id="53" dur="1" fill="hold">
                                          <p:stCondLst>
                                            <p:cond delay="0"/>
                                          </p:stCondLst>
                                        </p:cTn>
                                        <p:tgtEl>
                                          <p:spTgt spid="46"/>
                                        </p:tgtEl>
                                        <p:attrNameLst>
                                          <p:attrName>style.visibility</p:attrName>
                                        </p:attrNameLst>
                                      </p:cBhvr>
                                      <p:to>
                                        <p:strVal val="visible"/>
                                      </p:to>
                                    </p:set>
                                    <p:animEffect transition="in" filter="wipe(down)">
                                      <p:cBhvr>
                                        <p:cTn id="54" dur="500"/>
                                        <p:tgtEl>
                                          <p:spTgt spid="46"/>
                                        </p:tgtEl>
                                      </p:cBhvr>
                                    </p:animEffect>
                                  </p:childTnLst>
                                </p:cTn>
                              </p:par>
                              <p:par>
                                <p:cTn id="55" presetID="22" presetClass="entr" presetSubtype="4" fill="hold" nodeType="withEffect">
                                  <p:stCondLst>
                                    <p:cond delay="0"/>
                                  </p:stCondLst>
                                  <p:childTnLst>
                                    <p:set>
                                      <p:cBhvr>
                                        <p:cTn id="56" dur="1" fill="hold">
                                          <p:stCondLst>
                                            <p:cond delay="0"/>
                                          </p:stCondLst>
                                        </p:cTn>
                                        <p:tgtEl>
                                          <p:spTgt spid="12"/>
                                        </p:tgtEl>
                                        <p:attrNameLst>
                                          <p:attrName>style.visibility</p:attrName>
                                        </p:attrNameLst>
                                      </p:cBhvr>
                                      <p:to>
                                        <p:strVal val="visible"/>
                                      </p:to>
                                    </p:set>
                                    <p:animEffect transition="in" filter="wipe(down)">
                                      <p:cBhvr>
                                        <p:cTn id="57" dur="500"/>
                                        <p:tgtEl>
                                          <p:spTgt spid="12"/>
                                        </p:tgtEl>
                                      </p:cBhvr>
                                    </p:animEffect>
                                  </p:childTnLst>
                                </p:cTn>
                              </p:par>
                              <p:par>
                                <p:cTn id="58" presetID="22" presetClass="entr" presetSubtype="4" fill="hold" nodeType="withEffect">
                                  <p:stCondLst>
                                    <p:cond delay="0"/>
                                  </p:stCondLst>
                                  <p:childTnLst>
                                    <p:set>
                                      <p:cBhvr>
                                        <p:cTn id="59" dur="1" fill="hold">
                                          <p:stCondLst>
                                            <p:cond delay="0"/>
                                          </p:stCondLst>
                                        </p:cTn>
                                        <p:tgtEl>
                                          <p:spTgt spid="29"/>
                                        </p:tgtEl>
                                        <p:attrNameLst>
                                          <p:attrName>style.visibility</p:attrName>
                                        </p:attrNameLst>
                                      </p:cBhvr>
                                      <p:to>
                                        <p:strVal val="visible"/>
                                      </p:to>
                                    </p:set>
                                    <p:animEffect transition="in" filter="wipe(down)">
                                      <p:cBhvr>
                                        <p:cTn id="60" dur="500"/>
                                        <p:tgtEl>
                                          <p:spTgt spid="29"/>
                                        </p:tgtEl>
                                      </p:cBhvr>
                                    </p:animEffect>
                                  </p:childTnLst>
                                </p:cTn>
                              </p:par>
                              <p:par>
                                <p:cTn id="61" presetID="22" presetClass="entr" presetSubtype="4" fill="hold" nodeType="withEffect">
                                  <p:stCondLst>
                                    <p:cond delay="0"/>
                                  </p:stCondLst>
                                  <p:childTnLst>
                                    <p:set>
                                      <p:cBhvr>
                                        <p:cTn id="62" dur="1" fill="hold">
                                          <p:stCondLst>
                                            <p:cond delay="0"/>
                                          </p:stCondLst>
                                        </p:cTn>
                                        <p:tgtEl>
                                          <p:spTgt spid="45"/>
                                        </p:tgtEl>
                                        <p:attrNameLst>
                                          <p:attrName>style.visibility</p:attrName>
                                        </p:attrNameLst>
                                      </p:cBhvr>
                                      <p:to>
                                        <p:strVal val="visible"/>
                                      </p:to>
                                    </p:set>
                                    <p:animEffect transition="in" filter="wipe(down)">
                                      <p:cBhvr>
                                        <p:cTn id="63" dur="500"/>
                                        <p:tgtEl>
                                          <p:spTgt spid="45"/>
                                        </p:tgtEl>
                                      </p:cBhvr>
                                    </p:animEffect>
                                  </p:childTnLst>
                                </p:cTn>
                              </p:par>
                              <p:par>
                                <p:cTn id="64" presetID="22" presetClass="entr" presetSubtype="4" fill="hold" grpId="0" nodeType="withEffect">
                                  <p:stCondLst>
                                    <p:cond delay="0"/>
                                  </p:stCondLst>
                                  <p:childTnLst>
                                    <p:set>
                                      <p:cBhvr>
                                        <p:cTn id="65" dur="1" fill="hold">
                                          <p:stCondLst>
                                            <p:cond delay="0"/>
                                          </p:stCondLst>
                                        </p:cTn>
                                        <p:tgtEl>
                                          <p:spTgt spid="47"/>
                                        </p:tgtEl>
                                        <p:attrNameLst>
                                          <p:attrName>style.visibility</p:attrName>
                                        </p:attrNameLst>
                                      </p:cBhvr>
                                      <p:to>
                                        <p:strVal val="visible"/>
                                      </p:to>
                                    </p:set>
                                    <p:animEffect transition="in" filter="wipe(down)">
                                      <p:cBhvr>
                                        <p:cTn id="66" dur="500"/>
                                        <p:tgtEl>
                                          <p:spTgt spid="47"/>
                                        </p:tgtEl>
                                      </p:cBhvr>
                                    </p:animEffect>
                                  </p:childTnLst>
                                </p:cTn>
                              </p:par>
                              <p:par>
                                <p:cTn id="67" presetID="22" presetClass="entr" presetSubtype="4" fill="hold" grpId="0" nodeType="withEffect">
                                  <p:stCondLst>
                                    <p:cond delay="0"/>
                                  </p:stCondLst>
                                  <p:childTnLst>
                                    <p:set>
                                      <p:cBhvr>
                                        <p:cTn id="68" dur="1" fill="hold">
                                          <p:stCondLst>
                                            <p:cond delay="0"/>
                                          </p:stCondLst>
                                        </p:cTn>
                                        <p:tgtEl>
                                          <p:spTgt spid="77"/>
                                        </p:tgtEl>
                                        <p:attrNameLst>
                                          <p:attrName>style.visibility</p:attrName>
                                        </p:attrNameLst>
                                      </p:cBhvr>
                                      <p:to>
                                        <p:strVal val="visible"/>
                                      </p:to>
                                    </p:set>
                                    <p:animEffect transition="in" filter="wipe(down)">
                                      <p:cBhvr>
                                        <p:cTn id="69" dur="500"/>
                                        <p:tgtEl>
                                          <p:spTgt spid="77"/>
                                        </p:tgtEl>
                                      </p:cBhvr>
                                    </p:animEffect>
                                  </p:childTnLst>
                                </p:cTn>
                              </p:par>
                              <p:par>
                                <p:cTn id="70" presetID="10" presetClass="entr" presetSubtype="0" fill="hold" nodeType="withEffect">
                                  <p:stCondLst>
                                    <p:cond delay="0"/>
                                  </p:stCondLst>
                                  <p:childTnLst>
                                    <p:set>
                                      <p:cBhvr>
                                        <p:cTn id="71" dur="1" fill="hold">
                                          <p:stCondLst>
                                            <p:cond delay="0"/>
                                          </p:stCondLst>
                                        </p:cTn>
                                        <p:tgtEl>
                                          <p:spTgt spid="4"/>
                                        </p:tgtEl>
                                        <p:attrNameLst>
                                          <p:attrName>style.visibility</p:attrName>
                                        </p:attrNameLst>
                                      </p:cBhvr>
                                      <p:to>
                                        <p:strVal val="visible"/>
                                      </p:to>
                                    </p:set>
                                    <p:animEffect transition="in" filter="fade">
                                      <p:cBhvr>
                                        <p:cTn id="72" dur="500"/>
                                        <p:tgtEl>
                                          <p:spTgt spid="4"/>
                                        </p:tgtEl>
                                      </p:cBhvr>
                                    </p:animEffect>
                                  </p:childTnLst>
                                </p:cTn>
                              </p:par>
                              <p:par>
                                <p:cTn id="73" presetID="6" presetClass="entr" presetSubtype="16" fill="hold" nodeType="withEffect">
                                  <p:stCondLst>
                                    <p:cond delay="0"/>
                                  </p:stCondLst>
                                  <p:childTnLst>
                                    <p:set>
                                      <p:cBhvr>
                                        <p:cTn id="74" dur="1" fill="hold">
                                          <p:stCondLst>
                                            <p:cond delay="0"/>
                                          </p:stCondLst>
                                        </p:cTn>
                                        <p:tgtEl>
                                          <p:spTgt spid="48"/>
                                        </p:tgtEl>
                                        <p:attrNameLst>
                                          <p:attrName>style.visibility</p:attrName>
                                        </p:attrNameLst>
                                      </p:cBhvr>
                                      <p:to>
                                        <p:strVal val="visible"/>
                                      </p:to>
                                    </p:set>
                                    <p:animEffect transition="in" filter="circle(in)">
                                      <p:cBhvr>
                                        <p:cTn id="75" dur="1000"/>
                                        <p:tgtEl>
                                          <p:spTgt spid="48"/>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nodeType="clickEffect">
                                  <p:stCondLst>
                                    <p:cond delay="0"/>
                                  </p:stCondLst>
                                  <p:childTnLst>
                                    <p:set>
                                      <p:cBhvr>
                                        <p:cTn id="79" dur="1" fill="hold">
                                          <p:stCondLst>
                                            <p:cond delay="0"/>
                                          </p:stCondLst>
                                        </p:cTn>
                                        <p:tgtEl>
                                          <p:spTgt spid="53"/>
                                        </p:tgtEl>
                                        <p:attrNameLst>
                                          <p:attrName>style.visibility</p:attrName>
                                        </p:attrNameLst>
                                      </p:cBhvr>
                                      <p:to>
                                        <p:strVal val="visible"/>
                                      </p:to>
                                    </p:set>
                                    <p:animEffect transition="in" filter="fade">
                                      <p:cBhvr>
                                        <p:cTn id="80" dur="500"/>
                                        <p:tgtEl>
                                          <p:spTgt spid="53"/>
                                        </p:tgtEl>
                                      </p:cBhvr>
                                    </p:animEffect>
                                  </p:childTnLst>
                                </p:cTn>
                              </p:par>
                              <p:par>
                                <p:cTn id="81" presetID="10" presetClass="entr" presetSubtype="0" fill="hold" nodeType="withEffect">
                                  <p:stCondLst>
                                    <p:cond delay="0"/>
                                  </p:stCondLst>
                                  <p:childTnLst>
                                    <p:set>
                                      <p:cBhvr>
                                        <p:cTn id="82" dur="1" fill="hold">
                                          <p:stCondLst>
                                            <p:cond delay="0"/>
                                          </p:stCondLst>
                                        </p:cTn>
                                        <p:tgtEl>
                                          <p:spTgt spid="11"/>
                                        </p:tgtEl>
                                        <p:attrNameLst>
                                          <p:attrName>style.visibility</p:attrName>
                                        </p:attrNameLst>
                                      </p:cBhvr>
                                      <p:to>
                                        <p:strVal val="visible"/>
                                      </p:to>
                                    </p:set>
                                    <p:animEffect transition="in" filter="fade">
                                      <p:cBhvr>
                                        <p:cTn id="83" dur="500"/>
                                        <p:tgtEl>
                                          <p:spTgt spid="11"/>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73"/>
                                        </p:tgtEl>
                                        <p:attrNameLst>
                                          <p:attrName>style.visibility</p:attrName>
                                        </p:attrNameLst>
                                      </p:cBhvr>
                                      <p:to>
                                        <p:strVal val="visible"/>
                                      </p:to>
                                    </p:set>
                                    <p:animEffect transition="in" filter="fade">
                                      <p:cBhvr>
                                        <p:cTn id="86" dur="500"/>
                                        <p:tgtEl>
                                          <p:spTgt spid="73"/>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nodeType="clickEffect">
                                  <p:stCondLst>
                                    <p:cond delay="0"/>
                                  </p:stCondLst>
                                  <p:childTnLst>
                                    <p:set>
                                      <p:cBhvr>
                                        <p:cTn id="90" dur="1" fill="hold">
                                          <p:stCondLst>
                                            <p:cond delay="0"/>
                                          </p:stCondLst>
                                        </p:cTn>
                                        <p:tgtEl>
                                          <p:spTgt spid="51"/>
                                        </p:tgtEl>
                                        <p:attrNameLst>
                                          <p:attrName>style.visibility</p:attrName>
                                        </p:attrNameLst>
                                      </p:cBhvr>
                                      <p:to>
                                        <p:strVal val="visible"/>
                                      </p:to>
                                    </p:set>
                                    <p:animEffect transition="in" filter="fade">
                                      <p:cBhvr>
                                        <p:cTn id="91" dur="500"/>
                                        <p:tgtEl>
                                          <p:spTgt spid="51"/>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54"/>
                                        </p:tgtEl>
                                        <p:attrNameLst>
                                          <p:attrName>style.visibility</p:attrName>
                                        </p:attrNameLst>
                                      </p:cBhvr>
                                      <p:to>
                                        <p:strVal val="visible"/>
                                      </p:to>
                                    </p:set>
                                    <p:animEffect transition="in" filter="fade">
                                      <p:cBhvr>
                                        <p:cTn id="94" dur="500"/>
                                        <p:tgtEl>
                                          <p:spTgt spid="54"/>
                                        </p:tgtEl>
                                      </p:cBhvr>
                                    </p:animEffect>
                                  </p:childTnLst>
                                </p:cTn>
                              </p:par>
                              <p:par>
                                <p:cTn id="95" presetID="10" presetClass="entr" presetSubtype="0" fill="hold" nodeType="withEffect">
                                  <p:stCondLst>
                                    <p:cond delay="0"/>
                                  </p:stCondLst>
                                  <p:childTnLst>
                                    <p:set>
                                      <p:cBhvr>
                                        <p:cTn id="96" dur="1" fill="hold">
                                          <p:stCondLst>
                                            <p:cond delay="0"/>
                                          </p:stCondLst>
                                        </p:cTn>
                                        <p:tgtEl>
                                          <p:spTgt spid="55"/>
                                        </p:tgtEl>
                                        <p:attrNameLst>
                                          <p:attrName>style.visibility</p:attrName>
                                        </p:attrNameLst>
                                      </p:cBhvr>
                                      <p:to>
                                        <p:strVal val="visible"/>
                                      </p:to>
                                    </p:set>
                                    <p:animEffect transition="in" filter="fade">
                                      <p:cBhvr>
                                        <p:cTn id="97" dur="500"/>
                                        <p:tgtEl>
                                          <p:spTgt spid="55"/>
                                        </p:tgtEl>
                                      </p:cBhvr>
                                    </p:animEffect>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nodeType="clickEffect">
                                  <p:stCondLst>
                                    <p:cond delay="0"/>
                                  </p:stCondLst>
                                  <p:childTnLst>
                                    <p:set>
                                      <p:cBhvr>
                                        <p:cTn id="101" dur="1" fill="hold">
                                          <p:stCondLst>
                                            <p:cond delay="0"/>
                                          </p:stCondLst>
                                        </p:cTn>
                                        <p:tgtEl>
                                          <p:spTgt spid="56"/>
                                        </p:tgtEl>
                                        <p:attrNameLst>
                                          <p:attrName>style.visibility</p:attrName>
                                        </p:attrNameLst>
                                      </p:cBhvr>
                                      <p:to>
                                        <p:strVal val="visible"/>
                                      </p:to>
                                    </p:set>
                                    <p:animEffect transition="in" filter="fade">
                                      <p:cBhvr>
                                        <p:cTn id="102" dur="500"/>
                                        <p:tgtEl>
                                          <p:spTgt spid="56"/>
                                        </p:tgtEl>
                                      </p:cBhvr>
                                    </p:animEffect>
                                  </p:childTnLst>
                                </p:cTn>
                              </p:par>
                              <p:par>
                                <p:cTn id="103" presetID="10" presetClass="entr" presetSubtype="0" fill="hold" nodeType="withEffect">
                                  <p:stCondLst>
                                    <p:cond delay="0"/>
                                  </p:stCondLst>
                                  <p:childTnLst>
                                    <p:set>
                                      <p:cBhvr>
                                        <p:cTn id="104" dur="1" fill="hold">
                                          <p:stCondLst>
                                            <p:cond delay="0"/>
                                          </p:stCondLst>
                                        </p:cTn>
                                        <p:tgtEl>
                                          <p:spTgt spid="63"/>
                                        </p:tgtEl>
                                        <p:attrNameLst>
                                          <p:attrName>style.visibility</p:attrName>
                                        </p:attrNameLst>
                                      </p:cBhvr>
                                      <p:to>
                                        <p:strVal val="visible"/>
                                      </p:to>
                                    </p:set>
                                    <p:animEffect transition="in" filter="fade">
                                      <p:cBhvr>
                                        <p:cTn id="105" dur="500"/>
                                        <p:tgtEl>
                                          <p:spTgt spid="63"/>
                                        </p:tgtEl>
                                      </p:cBhvr>
                                    </p:animEffect>
                                  </p:childTnLst>
                                </p:cTn>
                              </p:par>
                            </p:childTnLst>
                          </p:cTn>
                        </p:par>
                      </p:childTnLst>
                    </p:cTn>
                  </p:par>
                  <p:par>
                    <p:cTn id="106" fill="hold">
                      <p:stCondLst>
                        <p:cond delay="indefinite"/>
                      </p:stCondLst>
                      <p:childTnLst>
                        <p:par>
                          <p:cTn id="107" fill="hold">
                            <p:stCondLst>
                              <p:cond delay="0"/>
                            </p:stCondLst>
                            <p:childTnLst>
                              <p:par>
                                <p:cTn id="108" presetID="10" presetClass="entr" presetSubtype="0" fill="hold" nodeType="clickEffect">
                                  <p:stCondLst>
                                    <p:cond delay="0"/>
                                  </p:stCondLst>
                                  <p:childTnLst>
                                    <p:set>
                                      <p:cBhvr>
                                        <p:cTn id="109" dur="1" fill="hold">
                                          <p:stCondLst>
                                            <p:cond delay="0"/>
                                          </p:stCondLst>
                                        </p:cTn>
                                        <p:tgtEl>
                                          <p:spTgt spid="57"/>
                                        </p:tgtEl>
                                        <p:attrNameLst>
                                          <p:attrName>style.visibility</p:attrName>
                                        </p:attrNameLst>
                                      </p:cBhvr>
                                      <p:to>
                                        <p:strVal val="visible"/>
                                      </p:to>
                                    </p:set>
                                    <p:animEffect transition="in" filter="fade">
                                      <p:cBhvr>
                                        <p:cTn id="110" dur="500"/>
                                        <p:tgtEl>
                                          <p:spTgt spid="57"/>
                                        </p:tgtEl>
                                      </p:cBhvr>
                                    </p:animEffect>
                                  </p:childTnLst>
                                </p:cTn>
                              </p:par>
                              <p:par>
                                <p:cTn id="111" presetID="10" presetClass="entr" presetSubtype="0" fill="hold" nodeType="withEffect">
                                  <p:stCondLst>
                                    <p:cond delay="0"/>
                                  </p:stCondLst>
                                  <p:childTnLst>
                                    <p:set>
                                      <p:cBhvr>
                                        <p:cTn id="112" dur="1" fill="hold">
                                          <p:stCondLst>
                                            <p:cond delay="0"/>
                                          </p:stCondLst>
                                        </p:cTn>
                                        <p:tgtEl>
                                          <p:spTgt spid="7"/>
                                        </p:tgtEl>
                                        <p:attrNameLst>
                                          <p:attrName>style.visibility</p:attrName>
                                        </p:attrNameLst>
                                      </p:cBhvr>
                                      <p:to>
                                        <p:strVal val="visible"/>
                                      </p:to>
                                    </p:set>
                                    <p:animEffect transition="in" filter="fade">
                                      <p:cBhvr>
                                        <p:cTn id="113" dur="500"/>
                                        <p:tgtEl>
                                          <p:spTgt spid="7"/>
                                        </p:tgtEl>
                                      </p:cBhvr>
                                    </p:animEffect>
                                  </p:childTnLst>
                                </p:cTn>
                              </p:par>
                              <p:par>
                                <p:cTn id="114" presetID="10" presetClass="entr" presetSubtype="0" fill="hold" nodeType="withEffect">
                                  <p:stCondLst>
                                    <p:cond delay="0"/>
                                  </p:stCondLst>
                                  <p:childTnLst>
                                    <p:set>
                                      <p:cBhvr>
                                        <p:cTn id="115" dur="1" fill="hold">
                                          <p:stCondLst>
                                            <p:cond delay="0"/>
                                          </p:stCondLst>
                                        </p:cTn>
                                        <p:tgtEl>
                                          <p:spTgt spid="66"/>
                                        </p:tgtEl>
                                        <p:attrNameLst>
                                          <p:attrName>style.visibility</p:attrName>
                                        </p:attrNameLst>
                                      </p:cBhvr>
                                      <p:to>
                                        <p:strVal val="visible"/>
                                      </p:to>
                                    </p:set>
                                    <p:animEffect transition="in" filter="fade">
                                      <p:cBhvr>
                                        <p:cTn id="116" dur="500"/>
                                        <p:tgtEl>
                                          <p:spTgt spid="66"/>
                                        </p:tgtEl>
                                      </p:cBhvr>
                                    </p:animEffect>
                                  </p:childTnLst>
                                </p:cTn>
                              </p:par>
                              <p:par>
                                <p:cTn id="117" presetID="10" presetClass="entr" presetSubtype="0" fill="hold" nodeType="withEffect">
                                  <p:stCondLst>
                                    <p:cond delay="0"/>
                                  </p:stCondLst>
                                  <p:childTnLst>
                                    <p:set>
                                      <p:cBhvr>
                                        <p:cTn id="118" dur="1" fill="hold">
                                          <p:stCondLst>
                                            <p:cond delay="0"/>
                                          </p:stCondLst>
                                        </p:cTn>
                                        <p:tgtEl>
                                          <p:spTgt spid="67"/>
                                        </p:tgtEl>
                                        <p:attrNameLst>
                                          <p:attrName>style.visibility</p:attrName>
                                        </p:attrNameLst>
                                      </p:cBhvr>
                                      <p:to>
                                        <p:strVal val="visible"/>
                                      </p:to>
                                    </p:set>
                                    <p:animEffect transition="in" filter="fade">
                                      <p:cBhvr>
                                        <p:cTn id="119" dur="500"/>
                                        <p:tgtEl>
                                          <p:spTgt spid="67"/>
                                        </p:tgtEl>
                                      </p:cBhvr>
                                    </p:animEffect>
                                  </p:childTnLst>
                                </p:cTn>
                              </p:par>
                              <p:par>
                                <p:cTn id="120" presetID="10" presetClass="entr" presetSubtype="0" fill="hold" nodeType="withEffect">
                                  <p:stCondLst>
                                    <p:cond delay="0"/>
                                  </p:stCondLst>
                                  <p:childTnLst>
                                    <p:set>
                                      <p:cBhvr>
                                        <p:cTn id="121" dur="1" fill="hold">
                                          <p:stCondLst>
                                            <p:cond delay="0"/>
                                          </p:stCondLst>
                                        </p:cTn>
                                        <p:tgtEl>
                                          <p:spTgt spid="64"/>
                                        </p:tgtEl>
                                        <p:attrNameLst>
                                          <p:attrName>style.visibility</p:attrName>
                                        </p:attrNameLst>
                                      </p:cBhvr>
                                      <p:to>
                                        <p:strVal val="visible"/>
                                      </p:to>
                                    </p:set>
                                    <p:animEffect transition="in" filter="fade">
                                      <p:cBhvr>
                                        <p:cTn id="122" dur="500"/>
                                        <p:tgtEl>
                                          <p:spTgt spid="64"/>
                                        </p:tgtEl>
                                      </p:cBhvr>
                                    </p:animEffect>
                                  </p:childTnLst>
                                </p:cTn>
                              </p:par>
                              <p:par>
                                <p:cTn id="123" presetID="10" presetClass="entr" presetSubtype="0" fill="hold" nodeType="withEffect">
                                  <p:stCondLst>
                                    <p:cond delay="0"/>
                                  </p:stCondLst>
                                  <p:childTnLst>
                                    <p:set>
                                      <p:cBhvr>
                                        <p:cTn id="124" dur="1" fill="hold">
                                          <p:stCondLst>
                                            <p:cond delay="0"/>
                                          </p:stCondLst>
                                        </p:cTn>
                                        <p:tgtEl>
                                          <p:spTgt spid="69"/>
                                        </p:tgtEl>
                                        <p:attrNameLst>
                                          <p:attrName>style.visibility</p:attrName>
                                        </p:attrNameLst>
                                      </p:cBhvr>
                                      <p:to>
                                        <p:strVal val="visible"/>
                                      </p:to>
                                    </p:set>
                                    <p:animEffect transition="in" filter="fade">
                                      <p:cBhvr>
                                        <p:cTn id="125" dur="500"/>
                                        <p:tgtEl>
                                          <p:spTgt spid="69"/>
                                        </p:tgtEl>
                                      </p:cBhvr>
                                    </p:animEffect>
                                  </p:childTnLst>
                                </p:cTn>
                              </p:par>
                              <p:par>
                                <p:cTn id="126" presetID="10" presetClass="entr" presetSubtype="0" fill="hold" nodeType="withEffect">
                                  <p:stCondLst>
                                    <p:cond delay="0"/>
                                  </p:stCondLst>
                                  <p:childTnLst>
                                    <p:set>
                                      <p:cBhvr>
                                        <p:cTn id="127" dur="1" fill="hold">
                                          <p:stCondLst>
                                            <p:cond delay="0"/>
                                          </p:stCondLst>
                                        </p:cTn>
                                        <p:tgtEl>
                                          <p:spTgt spid="70"/>
                                        </p:tgtEl>
                                        <p:attrNameLst>
                                          <p:attrName>style.visibility</p:attrName>
                                        </p:attrNameLst>
                                      </p:cBhvr>
                                      <p:to>
                                        <p:strVal val="visible"/>
                                      </p:to>
                                    </p:set>
                                    <p:animEffect transition="in" filter="fade">
                                      <p:cBhvr>
                                        <p:cTn id="128" dur="500"/>
                                        <p:tgtEl>
                                          <p:spTgt spid="70"/>
                                        </p:tgtEl>
                                      </p:cBhvr>
                                    </p:animEffect>
                                  </p:childTnLst>
                                </p:cTn>
                              </p:par>
                              <p:par>
                                <p:cTn id="129" presetID="10" presetClass="entr" presetSubtype="0" fill="hold" nodeType="withEffect">
                                  <p:stCondLst>
                                    <p:cond delay="0"/>
                                  </p:stCondLst>
                                  <p:childTnLst>
                                    <p:set>
                                      <p:cBhvr>
                                        <p:cTn id="130" dur="1" fill="hold">
                                          <p:stCondLst>
                                            <p:cond delay="0"/>
                                          </p:stCondLst>
                                        </p:cTn>
                                        <p:tgtEl>
                                          <p:spTgt spid="68"/>
                                        </p:tgtEl>
                                        <p:attrNameLst>
                                          <p:attrName>style.visibility</p:attrName>
                                        </p:attrNameLst>
                                      </p:cBhvr>
                                      <p:to>
                                        <p:strVal val="visible"/>
                                      </p:to>
                                    </p:set>
                                    <p:animEffect transition="in" filter="fade">
                                      <p:cBhvr>
                                        <p:cTn id="131"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p:bldP spid="46" grpId="0"/>
      <p:bldP spid="47" grpId="0"/>
      <p:bldP spid="54" grpId="0" animBg="1"/>
      <p:bldP spid="65" grpId="0"/>
      <p:bldP spid="73" grpId="0"/>
      <p:bldP spid="74" grpId="0" animBg="1"/>
      <p:bldP spid="75" grpId="0" animBg="1"/>
      <p:bldP spid="76" grpId="0" animBg="1"/>
      <p:bldP spid="7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B3F837-DAE3-EE14-1877-8C205B16F6F8}"/>
              </a:ext>
            </a:extLst>
          </p:cNvPr>
          <p:cNvSpPr>
            <a:spLocks noGrp="1"/>
          </p:cNvSpPr>
          <p:nvPr>
            <p:ph type="title"/>
          </p:nvPr>
        </p:nvSpPr>
        <p:spPr/>
        <p:txBody>
          <a:bodyPr/>
          <a:lstStyle/>
          <a:p>
            <a:r>
              <a:rPr lang="en-GB" dirty="0"/>
              <a:t>CLDW Example Text</a:t>
            </a:r>
          </a:p>
        </p:txBody>
      </p:sp>
      <p:pic>
        <p:nvPicPr>
          <p:cNvPr id="4" name="Content Placeholder 3">
            <a:extLst>
              <a:ext uri="{FF2B5EF4-FFF2-40B4-BE49-F238E27FC236}">
                <a16:creationId xmlns:a16="http://schemas.microsoft.com/office/drawing/2014/main" id="{C90A7D4C-FEBA-F6E4-ADD5-8ECAC7236A08}"/>
              </a:ext>
            </a:extLst>
          </p:cNvPr>
          <p:cNvPicPr>
            <a:picLocks noGrp="1" noChangeAspect="1"/>
          </p:cNvPicPr>
          <p:nvPr>
            <p:ph idx="1"/>
          </p:nvPr>
        </p:nvPicPr>
        <p:blipFill rotWithShape="1">
          <a:blip r:embed="rId2"/>
          <a:srcRect b="10918"/>
          <a:stretch/>
        </p:blipFill>
        <p:spPr>
          <a:xfrm>
            <a:off x="838200" y="1884753"/>
            <a:ext cx="10265844" cy="348046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1999810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B3F837-DAE3-EE14-1877-8C205B16F6F8}"/>
              </a:ext>
            </a:extLst>
          </p:cNvPr>
          <p:cNvSpPr>
            <a:spLocks noGrp="1"/>
          </p:cNvSpPr>
          <p:nvPr>
            <p:ph type="title"/>
          </p:nvPr>
        </p:nvSpPr>
        <p:spPr/>
        <p:txBody>
          <a:bodyPr/>
          <a:lstStyle/>
          <a:p>
            <a:r>
              <a:rPr lang="en-GB" dirty="0"/>
              <a:t>CLDW Example Text</a:t>
            </a:r>
          </a:p>
        </p:txBody>
      </p:sp>
      <p:pic>
        <p:nvPicPr>
          <p:cNvPr id="4" name="Content Placeholder 3">
            <a:extLst>
              <a:ext uri="{FF2B5EF4-FFF2-40B4-BE49-F238E27FC236}">
                <a16:creationId xmlns:a16="http://schemas.microsoft.com/office/drawing/2014/main" id="{C90A7D4C-FEBA-F6E4-ADD5-8ECAC7236A08}"/>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79" b="9031"/>
          <a:stretch/>
        </p:blipFill>
        <p:spPr>
          <a:xfrm>
            <a:off x="838200" y="1508760"/>
            <a:ext cx="10265844" cy="385645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2917138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AF56EE-403E-00B3-5433-49B5EFC6B320}"/>
              </a:ext>
            </a:extLst>
          </p:cNvPr>
          <p:cNvSpPr>
            <a:spLocks noGrp="1"/>
          </p:cNvSpPr>
          <p:nvPr>
            <p:ph type="title"/>
          </p:nvPr>
        </p:nvSpPr>
        <p:spPr/>
        <p:txBody>
          <a:bodyPr/>
          <a:lstStyle/>
          <a:p>
            <a:r>
              <a:rPr lang="en-GB" dirty="0"/>
              <a:t>Previous work (CLDW)</a:t>
            </a:r>
          </a:p>
        </p:txBody>
      </p:sp>
      <p:pic>
        <p:nvPicPr>
          <p:cNvPr id="5" name="Content Placeholder 4" descr="A map of different regions&#10;&#10;Description automatically generated">
            <a:extLst>
              <a:ext uri="{FF2B5EF4-FFF2-40B4-BE49-F238E27FC236}">
                <a16:creationId xmlns:a16="http://schemas.microsoft.com/office/drawing/2014/main" id="{13909176-AF04-B432-2D20-FEB6F2C34F7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690688"/>
            <a:ext cx="5096691" cy="4262437"/>
          </a:xfrm>
        </p:spPr>
      </p:pic>
      <p:pic>
        <p:nvPicPr>
          <p:cNvPr id="7" name="Picture 6" descr="A map with different colored spots&#10;&#10;Description automatically generated">
            <a:extLst>
              <a:ext uri="{FF2B5EF4-FFF2-40B4-BE49-F238E27FC236}">
                <a16:creationId xmlns:a16="http://schemas.microsoft.com/office/drawing/2014/main" id="{ED6DBDAC-F056-E5F0-B2CF-972AB0F597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7111" y="1690687"/>
            <a:ext cx="5133286" cy="4262437"/>
          </a:xfrm>
          <a:prstGeom prst="rect">
            <a:avLst/>
          </a:prstGeom>
        </p:spPr>
      </p:pic>
      <p:sp>
        <p:nvSpPr>
          <p:cNvPr id="4" name="TextBox 3">
            <a:extLst>
              <a:ext uri="{FF2B5EF4-FFF2-40B4-BE49-F238E27FC236}">
                <a16:creationId xmlns:a16="http://schemas.microsoft.com/office/drawing/2014/main" id="{F46C2A97-D31D-9635-AB34-2989B36CF79C}"/>
              </a:ext>
            </a:extLst>
          </p:cNvPr>
          <p:cNvSpPr txBox="1"/>
          <p:nvPr/>
        </p:nvSpPr>
        <p:spPr>
          <a:xfrm>
            <a:off x="4772858" y="6372292"/>
            <a:ext cx="6721311" cy="276999"/>
          </a:xfrm>
          <a:prstGeom prst="rect">
            <a:avLst/>
          </a:prstGeom>
          <a:noFill/>
        </p:spPr>
        <p:txBody>
          <a:bodyPr wrap="square">
            <a:spAutoFit/>
          </a:bodyPr>
          <a:lstStyle/>
          <a:p>
            <a:r>
              <a:rPr lang="en-GB" sz="1200" b="1" i="1" dirty="0"/>
              <a:t>Source: </a:t>
            </a:r>
            <a:r>
              <a:rPr lang="en-GB" sz="1200" dirty="0"/>
              <a:t>Steiner, et al, </a:t>
            </a:r>
            <a:r>
              <a:rPr lang="en-GB" sz="1200" dirty="0" err="1"/>
              <a:t>Spatio</a:t>
            </a:r>
            <a:r>
              <a:rPr lang="en-GB" sz="1200" dirty="0"/>
              <a:t>-Textual Regions: Extracting Sense of Place from Spatial Narratives PLATIAL'23</a:t>
            </a:r>
          </a:p>
        </p:txBody>
      </p:sp>
      <p:sp>
        <p:nvSpPr>
          <p:cNvPr id="6" name="TextBox 5">
            <a:extLst>
              <a:ext uri="{FF2B5EF4-FFF2-40B4-BE49-F238E27FC236}">
                <a16:creationId xmlns:a16="http://schemas.microsoft.com/office/drawing/2014/main" id="{53F8CA21-9625-53A9-0B4F-B377945896BC}"/>
              </a:ext>
            </a:extLst>
          </p:cNvPr>
          <p:cNvSpPr txBox="1"/>
          <p:nvPr/>
        </p:nvSpPr>
        <p:spPr>
          <a:xfrm>
            <a:off x="950493" y="5904996"/>
            <a:ext cx="10431368" cy="461665"/>
          </a:xfrm>
          <a:prstGeom prst="rect">
            <a:avLst/>
          </a:prstGeom>
          <a:noFill/>
        </p:spPr>
        <p:txBody>
          <a:bodyPr wrap="square">
            <a:spAutoFit/>
          </a:bodyPr>
          <a:lstStyle/>
          <a:p>
            <a:pPr algn="ctr"/>
            <a:r>
              <a:rPr lang="en-GB" sz="2400" dirty="0"/>
              <a:t>CLDW: Narrative sequence, </a:t>
            </a:r>
            <a:r>
              <a:rPr lang="en-GB" sz="2400" dirty="0" err="1"/>
              <a:t>spatio</a:t>
            </a:r>
            <a:r>
              <a:rPr lang="en-GB" sz="2400" dirty="0"/>
              <a:t>-textual regions and sentiments</a:t>
            </a:r>
          </a:p>
        </p:txBody>
      </p:sp>
    </p:spTree>
    <p:extLst>
      <p:ext uri="{BB962C8B-B14F-4D97-AF65-F5344CB8AC3E}">
        <p14:creationId xmlns:p14="http://schemas.microsoft.com/office/powerpoint/2010/main" val="27846754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B06F37-8075-97ED-1483-5D13BCD3FAC0}"/>
              </a:ext>
            </a:extLst>
          </p:cNvPr>
          <p:cNvSpPr>
            <a:spLocks noGrp="1"/>
          </p:cNvSpPr>
          <p:nvPr>
            <p:ph type="title"/>
          </p:nvPr>
        </p:nvSpPr>
        <p:spPr/>
        <p:txBody>
          <a:bodyPr/>
          <a:lstStyle/>
          <a:p>
            <a:r>
              <a:rPr lang="en-GB" dirty="0"/>
              <a:t>CLDW: Narrative sequence and regions</a:t>
            </a:r>
          </a:p>
        </p:txBody>
      </p:sp>
      <p:pic>
        <p:nvPicPr>
          <p:cNvPr id="6" name="Content Placeholder 5" descr="A graph of a graph&#10;&#10;Description automatically generated with medium confidence">
            <a:extLst>
              <a:ext uri="{FF2B5EF4-FFF2-40B4-BE49-F238E27FC236}">
                <a16:creationId xmlns:a16="http://schemas.microsoft.com/office/drawing/2014/main" id="{FD4F463A-621C-B80E-6800-06585B50158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21790" y="1454495"/>
            <a:ext cx="10397765" cy="4373261"/>
          </a:xfrm>
        </p:spPr>
      </p:pic>
      <p:sp>
        <p:nvSpPr>
          <p:cNvPr id="4" name="TextBox 3">
            <a:extLst>
              <a:ext uri="{FF2B5EF4-FFF2-40B4-BE49-F238E27FC236}">
                <a16:creationId xmlns:a16="http://schemas.microsoft.com/office/drawing/2014/main" id="{E935744C-9FB2-501C-2872-FF0B9B758322}"/>
              </a:ext>
            </a:extLst>
          </p:cNvPr>
          <p:cNvSpPr txBox="1"/>
          <p:nvPr/>
        </p:nvSpPr>
        <p:spPr>
          <a:xfrm>
            <a:off x="4772858" y="6372292"/>
            <a:ext cx="6721311" cy="276999"/>
          </a:xfrm>
          <a:prstGeom prst="rect">
            <a:avLst/>
          </a:prstGeom>
          <a:noFill/>
        </p:spPr>
        <p:txBody>
          <a:bodyPr wrap="square">
            <a:spAutoFit/>
          </a:bodyPr>
          <a:lstStyle/>
          <a:p>
            <a:r>
              <a:rPr lang="en-GB" sz="1200" b="1" i="1" dirty="0"/>
              <a:t>Source: </a:t>
            </a:r>
            <a:r>
              <a:rPr lang="en-GB" sz="1200" dirty="0"/>
              <a:t>Steiner, et al, </a:t>
            </a:r>
            <a:r>
              <a:rPr lang="en-GB" sz="1200" dirty="0" err="1"/>
              <a:t>Spatio</a:t>
            </a:r>
            <a:r>
              <a:rPr lang="en-GB" sz="1200" dirty="0"/>
              <a:t>-Textual Regions: Extracting Sense of Place from Spatial Narratives PLATIAL'23</a:t>
            </a:r>
          </a:p>
        </p:txBody>
      </p:sp>
      <p:sp>
        <p:nvSpPr>
          <p:cNvPr id="5" name="TextBox 4">
            <a:extLst>
              <a:ext uri="{FF2B5EF4-FFF2-40B4-BE49-F238E27FC236}">
                <a16:creationId xmlns:a16="http://schemas.microsoft.com/office/drawing/2014/main" id="{F3A7CBCF-EB4A-9E12-19AB-8B9BE2E9B5D6}"/>
              </a:ext>
            </a:extLst>
          </p:cNvPr>
          <p:cNvSpPr txBox="1"/>
          <p:nvPr/>
        </p:nvSpPr>
        <p:spPr>
          <a:xfrm>
            <a:off x="2707091" y="5904996"/>
            <a:ext cx="6918172" cy="461666"/>
          </a:xfrm>
          <a:prstGeom prst="rect">
            <a:avLst/>
          </a:prstGeom>
          <a:noFill/>
        </p:spPr>
        <p:txBody>
          <a:bodyPr wrap="square">
            <a:spAutoFit/>
          </a:bodyPr>
          <a:lstStyle/>
          <a:p>
            <a:pPr algn="ctr"/>
            <a:r>
              <a:rPr lang="en-GB" sz="2400" dirty="0"/>
              <a:t>CLDW: Narrative sequence and </a:t>
            </a:r>
            <a:r>
              <a:rPr lang="en-GB" sz="2400" dirty="0" err="1"/>
              <a:t>spatio</a:t>
            </a:r>
            <a:r>
              <a:rPr lang="en-GB" sz="2400" dirty="0"/>
              <a:t>-textual regions</a:t>
            </a:r>
          </a:p>
        </p:txBody>
      </p:sp>
    </p:spTree>
    <p:extLst>
      <p:ext uri="{BB962C8B-B14F-4D97-AF65-F5344CB8AC3E}">
        <p14:creationId xmlns:p14="http://schemas.microsoft.com/office/powerpoint/2010/main" val="20303739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AF56EE-403E-00B3-5433-49B5EFC6B320}"/>
              </a:ext>
            </a:extLst>
          </p:cNvPr>
          <p:cNvSpPr>
            <a:spLocks noGrp="1"/>
          </p:cNvSpPr>
          <p:nvPr>
            <p:ph type="title"/>
          </p:nvPr>
        </p:nvSpPr>
        <p:spPr/>
        <p:txBody>
          <a:bodyPr/>
          <a:lstStyle/>
          <a:p>
            <a:r>
              <a:rPr lang="en-GB" dirty="0"/>
              <a:t>CLDW: Narrative sequence and sentiments</a:t>
            </a:r>
          </a:p>
        </p:txBody>
      </p:sp>
      <p:pic>
        <p:nvPicPr>
          <p:cNvPr id="5" name="Content Placeholder 4" descr="A graph showing a sequence of sequence&#10;&#10;Description automatically generated with medium confidence">
            <a:extLst>
              <a:ext uri="{FF2B5EF4-FFF2-40B4-BE49-F238E27FC236}">
                <a16:creationId xmlns:a16="http://schemas.microsoft.com/office/drawing/2014/main" id="{21CB68D2-AD6B-D44A-7B52-BDB8EBE2C33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23035" y="1690688"/>
            <a:ext cx="9345930" cy="4617691"/>
          </a:xfrm>
        </p:spPr>
      </p:pic>
      <p:sp>
        <p:nvSpPr>
          <p:cNvPr id="4" name="TextBox 3">
            <a:extLst>
              <a:ext uri="{FF2B5EF4-FFF2-40B4-BE49-F238E27FC236}">
                <a16:creationId xmlns:a16="http://schemas.microsoft.com/office/drawing/2014/main" id="{2823EE52-E949-CE40-98FA-9B993A72C6D3}"/>
              </a:ext>
            </a:extLst>
          </p:cNvPr>
          <p:cNvSpPr txBox="1"/>
          <p:nvPr/>
        </p:nvSpPr>
        <p:spPr>
          <a:xfrm>
            <a:off x="4772858" y="6372292"/>
            <a:ext cx="6721311" cy="276999"/>
          </a:xfrm>
          <a:prstGeom prst="rect">
            <a:avLst/>
          </a:prstGeom>
          <a:noFill/>
        </p:spPr>
        <p:txBody>
          <a:bodyPr wrap="square">
            <a:spAutoFit/>
          </a:bodyPr>
          <a:lstStyle/>
          <a:p>
            <a:r>
              <a:rPr lang="en-GB" sz="1200" b="1" i="1" dirty="0"/>
              <a:t>Source: </a:t>
            </a:r>
            <a:r>
              <a:rPr lang="en-GB" sz="1200" dirty="0"/>
              <a:t>Steiner, et al, </a:t>
            </a:r>
            <a:r>
              <a:rPr lang="en-GB" sz="1200" dirty="0" err="1"/>
              <a:t>Spatio</a:t>
            </a:r>
            <a:r>
              <a:rPr lang="en-GB" sz="1200" dirty="0"/>
              <a:t>-Textual Regions: Extracting Sense of Place from Spatial Narratives PLATIAL'23</a:t>
            </a:r>
          </a:p>
        </p:txBody>
      </p:sp>
      <p:sp>
        <p:nvSpPr>
          <p:cNvPr id="6" name="TextBox 5">
            <a:extLst>
              <a:ext uri="{FF2B5EF4-FFF2-40B4-BE49-F238E27FC236}">
                <a16:creationId xmlns:a16="http://schemas.microsoft.com/office/drawing/2014/main" id="{5C472578-AB44-B8ED-80AE-252DD01209E7}"/>
              </a:ext>
            </a:extLst>
          </p:cNvPr>
          <p:cNvSpPr txBox="1"/>
          <p:nvPr/>
        </p:nvSpPr>
        <p:spPr>
          <a:xfrm>
            <a:off x="950493" y="5904996"/>
            <a:ext cx="10431368" cy="461665"/>
          </a:xfrm>
          <a:prstGeom prst="rect">
            <a:avLst/>
          </a:prstGeom>
          <a:noFill/>
        </p:spPr>
        <p:txBody>
          <a:bodyPr wrap="square">
            <a:spAutoFit/>
          </a:bodyPr>
          <a:lstStyle/>
          <a:p>
            <a:pPr algn="ctr"/>
            <a:r>
              <a:rPr lang="en-GB" sz="2400" dirty="0"/>
              <a:t>CLDW: Narrative sequence and sentiments</a:t>
            </a:r>
          </a:p>
        </p:txBody>
      </p:sp>
    </p:spTree>
    <p:extLst>
      <p:ext uri="{BB962C8B-B14F-4D97-AF65-F5344CB8AC3E}">
        <p14:creationId xmlns:p14="http://schemas.microsoft.com/office/powerpoint/2010/main" val="6311247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8308B-805B-9B60-264A-278D3A460D0A}"/>
              </a:ext>
            </a:extLst>
          </p:cNvPr>
          <p:cNvSpPr>
            <a:spLocks noGrp="1"/>
          </p:cNvSpPr>
          <p:nvPr>
            <p:ph type="title"/>
          </p:nvPr>
        </p:nvSpPr>
        <p:spPr/>
        <p:txBody>
          <a:bodyPr/>
          <a:lstStyle/>
          <a:p>
            <a:r>
              <a:rPr lang="en-GB" dirty="0"/>
              <a:t>But how was ‘fear’ 😨 expressed in HST? 🤔</a:t>
            </a:r>
          </a:p>
        </p:txBody>
      </p:sp>
      <p:sp>
        <p:nvSpPr>
          <p:cNvPr id="5" name="TextBox 4">
            <a:extLst>
              <a:ext uri="{FF2B5EF4-FFF2-40B4-BE49-F238E27FC236}">
                <a16:creationId xmlns:a16="http://schemas.microsoft.com/office/drawing/2014/main" id="{9BDACD7F-7CCA-7B6E-2E65-1F12EEF52E8B}"/>
              </a:ext>
            </a:extLst>
          </p:cNvPr>
          <p:cNvSpPr txBox="1"/>
          <p:nvPr/>
        </p:nvSpPr>
        <p:spPr>
          <a:xfrm rot="19979832">
            <a:off x="6224871" y="5099252"/>
            <a:ext cx="4448677" cy="369332"/>
          </a:xfrm>
          <a:custGeom>
            <a:avLst/>
            <a:gdLst>
              <a:gd name="connsiteX0" fmla="*/ 0 w 4448677"/>
              <a:gd name="connsiteY0" fmla="*/ 0 h 369332"/>
              <a:gd name="connsiteX1" fmla="*/ 422624 w 4448677"/>
              <a:gd name="connsiteY1" fmla="*/ 0 h 369332"/>
              <a:gd name="connsiteX2" fmla="*/ 889735 w 4448677"/>
              <a:gd name="connsiteY2" fmla="*/ 0 h 369332"/>
              <a:gd name="connsiteX3" fmla="*/ 1312360 w 4448677"/>
              <a:gd name="connsiteY3" fmla="*/ 0 h 369332"/>
              <a:gd name="connsiteX4" fmla="*/ 1734984 w 4448677"/>
              <a:gd name="connsiteY4" fmla="*/ 0 h 369332"/>
              <a:gd name="connsiteX5" fmla="*/ 2380042 w 4448677"/>
              <a:gd name="connsiteY5" fmla="*/ 0 h 369332"/>
              <a:gd name="connsiteX6" fmla="*/ 3025100 w 4448677"/>
              <a:gd name="connsiteY6" fmla="*/ 0 h 369332"/>
              <a:gd name="connsiteX7" fmla="*/ 3447725 w 4448677"/>
              <a:gd name="connsiteY7" fmla="*/ 0 h 369332"/>
              <a:gd name="connsiteX8" fmla="*/ 3959323 w 4448677"/>
              <a:gd name="connsiteY8" fmla="*/ 0 h 369332"/>
              <a:gd name="connsiteX9" fmla="*/ 4448677 w 4448677"/>
              <a:gd name="connsiteY9" fmla="*/ 0 h 369332"/>
              <a:gd name="connsiteX10" fmla="*/ 4448677 w 4448677"/>
              <a:gd name="connsiteY10" fmla="*/ 369332 h 369332"/>
              <a:gd name="connsiteX11" fmla="*/ 3803619 w 4448677"/>
              <a:gd name="connsiteY11" fmla="*/ 369332 h 369332"/>
              <a:gd name="connsiteX12" fmla="*/ 3247534 w 4448677"/>
              <a:gd name="connsiteY12" fmla="*/ 369332 h 369332"/>
              <a:gd name="connsiteX13" fmla="*/ 2824910 w 4448677"/>
              <a:gd name="connsiteY13" fmla="*/ 369332 h 369332"/>
              <a:gd name="connsiteX14" fmla="*/ 2357799 w 4448677"/>
              <a:gd name="connsiteY14" fmla="*/ 369332 h 369332"/>
              <a:gd name="connsiteX15" fmla="*/ 1801714 w 4448677"/>
              <a:gd name="connsiteY15" fmla="*/ 369332 h 369332"/>
              <a:gd name="connsiteX16" fmla="*/ 1334603 w 4448677"/>
              <a:gd name="connsiteY16" fmla="*/ 369332 h 369332"/>
              <a:gd name="connsiteX17" fmla="*/ 823005 w 4448677"/>
              <a:gd name="connsiteY17" fmla="*/ 369332 h 369332"/>
              <a:gd name="connsiteX18" fmla="*/ 0 w 4448677"/>
              <a:gd name="connsiteY18" fmla="*/ 369332 h 369332"/>
              <a:gd name="connsiteX19" fmla="*/ 0 w 4448677"/>
              <a:gd name="connsiteY19"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448677" h="369332" fill="none" extrusionOk="0">
                <a:moveTo>
                  <a:pt x="0" y="0"/>
                </a:moveTo>
                <a:cubicBezTo>
                  <a:pt x="103100" y="-3230"/>
                  <a:pt x="328803" y="16487"/>
                  <a:pt x="422624" y="0"/>
                </a:cubicBezTo>
                <a:cubicBezTo>
                  <a:pt x="516445" y="-16487"/>
                  <a:pt x="777191" y="6219"/>
                  <a:pt x="889735" y="0"/>
                </a:cubicBezTo>
                <a:cubicBezTo>
                  <a:pt x="1002279" y="-6219"/>
                  <a:pt x="1138703" y="40581"/>
                  <a:pt x="1312360" y="0"/>
                </a:cubicBezTo>
                <a:cubicBezTo>
                  <a:pt x="1486017" y="-40581"/>
                  <a:pt x="1552976" y="26838"/>
                  <a:pt x="1734984" y="0"/>
                </a:cubicBezTo>
                <a:cubicBezTo>
                  <a:pt x="1916992" y="-26838"/>
                  <a:pt x="2165734" y="21320"/>
                  <a:pt x="2380042" y="0"/>
                </a:cubicBezTo>
                <a:cubicBezTo>
                  <a:pt x="2594350" y="-21320"/>
                  <a:pt x="2728307" y="35752"/>
                  <a:pt x="3025100" y="0"/>
                </a:cubicBezTo>
                <a:cubicBezTo>
                  <a:pt x="3321893" y="-35752"/>
                  <a:pt x="3241667" y="14079"/>
                  <a:pt x="3447725" y="0"/>
                </a:cubicBezTo>
                <a:cubicBezTo>
                  <a:pt x="3653784" y="-14079"/>
                  <a:pt x="3710261" y="27944"/>
                  <a:pt x="3959323" y="0"/>
                </a:cubicBezTo>
                <a:cubicBezTo>
                  <a:pt x="4208385" y="-27944"/>
                  <a:pt x="4305004" y="17735"/>
                  <a:pt x="4448677" y="0"/>
                </a:cubicBezTo>
                <a:cubicBezTo>
                  <a:pt x="4489584" y="95267"/>
                  <a:pt x="4415299" y="189640"/>
                  <a:pt x="4448677" y="369332"/>
                </a:cubicBezTo>
                <a:cubicBezTo>
                  <a:pt x="4254934" y="377506"/>
                  <a:pt x="3936474" y="369027"/>
                  <a:pt x="3803619" y="369332"/>
                </a:cubicBezTo>
                <a:cubicBezTo>
                  <a:pt x="3670764" y="369637"/>
                  <a:pt x="3401078" y="327706"/>
                  <a:pt x="3247534" y="369332"/>
                </a:cubicBezTo>
                <a:cubicBezTo>
                  <a:pt x="3093991" y="410958"/>
                  <a:pt x="2916081" y="346887"/>
                  <a:pt x="2824910" y="369332"/>
                </a:cubicBezTo>
                <a:cubicBezTo>
                  <a:pt x="2733739" y="391777"/>
                  <a:pt x="2577191" y="313606"/>
                  <a:pt x="2357799" y="369332"/>
                </a:cubicBezTo>
                <a:cubicBezTo>
                  <a:pt x="2138407" y="425058"/>
                  <a:pt x="1979984" y="368543"/>
                  <a:pt x="1801714" y="369332"/>
                </a:cubicBezTo>
                <a:cubicBezTo>
                  <a:pt x="1623444" y="370121"/>
                  <a:pt x="1508096" y="323229"/>
                  <a:pt x="1334603" y="369332"/>
                </a:cubicBezTo>
                <a:cubicBezTo>
                  <a:pt x="1161110" y="415435"/>
                  <a:pt x="1043733" y="316206"/>
                  <a:pt x="823005" y="369332"/>
                </a:cubicBezTo>
                <a:cubicBezTo>
                  <a:pt x="602277" y="422458"/>
                  <a:pt x="386946" y="337797"/>
                  <a:pt x="0" y="369332"/>
                </a:cubicBezTo>
                <a:cubicBezTo>
                  <a:pt x="-891" y="193929"/>
                  <a:pt x="19034" y="96511"/>
                  <a:pt x="0" y="0"/>
                </a:cubicBezTo>
                <a:close/>
              </a:path>
              <a:path w="4448677" h="369332" stroke="0" extrusionOk="0">
                <a:moveTo>
                  <a:pt x="0" y="0"/>
                </a:moveTo>
                <a:cubicBezTo>
                  <a:pt x="296330" y="-417"/>
                  <a:pt x="419739" y="23283"/>
                  <a:pt x="600571" y="0"/>
                </a:cubicBezTo>
                <a:cubicBezTo>
                  <a:pt x="781403" y="-23283"/>
                  <a:pt x="883024" y="50863"/>
                  <a:pt x="1112169" y="0"/>
                </a:cubicBezTo>
                <a:cubicBezTo>
                  <a:pt x="1341314" y="-50863"/>
                  <a:pt x="1474246" y="24164"/>
                  <a:pt x="1712741" y="0"/>
                </a:cubicBezTo>
                <a:cubicBezTo>
                  <a:pt x="1951236" y="-24164"/>
                  <a:pt x="2009276" y="14812"/>
                  <a:pt x="2268825" y="0"/>
                </a:cubicBezTo>
                <a:cubicBezTo>
                  <a:pt x="2528374" y="-14812"/>
                  <a:pt x="2618056" y="32450"/>
                  <a:pt x="2869397" y="0"/>
                </a:cubicBezTo>
                <a:cubicBezTo>
                  <a:pt x="3120738" y="-32450"/>
                  <a:pt x="3104160" y="22081"/>
                  <a:pt x="3336508" y="0"/>
                </a:cubicBezTo>
                <a:cubicBezTo>
                  <a:pt x="3568856" y="-22081"/>
                  <a:pt x="3696297" y="22863"/>
                  <a:pt x="3848106" y="0"/>
                </a:cubicBezTo>
                <a:cubicBezTo>
                  <a:pt x="3999915" y="-22863"/>
                  <a:pt x="4192991" y="22976"/>
                  <a:pt x="4448677" y="0"/>
                </a:cubicBezTo>
                <a:cubicBezTo>
                  <a:pt x="4477870" y="84593"/>
                  <a:pt x="4418057" y="194228"/>
                  <a:pt x="4448677" y="369332"/>
                </a:cubicBezTo>
                <a:cubicBezTo>
                  <a:pt x="4245738" y="424660"/>
                  <a:pt x="4122924" y="325569"/>
                  <a:pt x="3981566" y="369332"/>
                </a:cubicBezTo>
                <a:cubicBezTo>
                  <a:pt x="3840208" y="413095"/>
                  <a:pt x="3642531" y="317401"/>
                  <a:pt x="3514455" y="369332"/>
                </a:cubicBezTo>
                <a:cubicBezTo>
                  <a:pt x="3386379" y="421263"/>
                  <a:pt x="3110898" y="364908"/>
                  <a:pt x="2913883" y="369332"/>
                </a:cubicBezTo>
                <a:cubicBezTo>
                  <a:pt x="2716868" y="373756"/>
                  <a:pt x="2435021" y="330125"/>
                  <a:pt x="2268825" y="369332"/>
                </a:cubicBezTo>
                <a:cubicBezTo>
                  <a:pt x="2102629" y="408539"/>
                  <a:pt x="1879683" y="299201"/>
                  <a:pt x="1668254" y="369332"/>
                </a:cubicBezTo>
                <a:cubicBezTo>
                  <a:pt x="1456825" y="439463"/>
                  <a:pt x="1336571" y="367439"/>
                  <a:pt x="1245630" y="369332"/>
                </a:cubicBezTo>
                <a:cubicBezTo>
                  <a:pt x="1154689" y="371225"/>
                  <a:pt x="834244" y="366963"/>
                  <a:pt x="645058" y="369332"/>
                </a:cubicBezTo>
                <a:cubicBezTo>
                  <a:pt x="455872" y="371701"/>
                  <a:pt x="224018" y="350201"/>
                  <a:pt x="0" y="369332"/>
                </a:cubicBezTo>
                <a:cubicBezTo>
                  <a:pt x="-23403" y="251956"/>
                  <a:pt x="15738" y="82495"/>
                  <a:pt x="0" y="0"/>
                </a:cubicBezTo>
                <a:close/>
              </a:path>
            </a:pathLst>
          </a:custGeom>
          <a:blipFill>
            <a:blip r:embed="rId2"/>
            <a:tile tx="0" ty="0" sx="100000" sy="100000" flip="none" algn="tl"/>
          </a:blipFill>
          <a:ln>
            <a:solidFill>
              <a:schemeClr val="tx1"/>
            </a:solidFill>
            <a:extLst>
              <a:ext uri="{C807C97D-BFC1-408E-A445-0C87EB9F89A2}">
                <ask:lineSketchStyleProps xmlns:ask="http://schemas.microsoft.com/office/drawing/2018/sketchyshapes" sd="3425641586">
                  <a:prstGeom prst="rect">
                    <a:avLst/>
                  </a:prstGeom>
                  <ask:type>
                    <ask:lineSketchScribble/>
                  </ask:type>
                </ask:lineSketchStyleProps>
              </a:ext>
            </a:extLst>
          </a:ln>
          <a:effectLst>
            <a:glow rad="228600">
              <a:schemeClr val="accent3">
                <a:satMod val="175000"/>
                <a:alpha val="40000"/>
              </a:schemeClr>
            </a:glow>
          </a:effectLst>
        </p:spPr>
        <p:txBody>
          <a:bodyPr wrap="square">
            <a:spAutoFit/>
          </a:bodyPr>
          <a:lstStyle/>
          <a:p>
            <a:r>
              <a:rPr lang="en-GB" dirty="0"/>
              <a:t>"If I go snitch on him, he says, they'll kill me."</a:t>
            </a:r>
          </a:p>
        </p:txBody>
      </p:sp>
      <p:sp>
        <p:nvSpPr>
          <p:cNvPr id="7" name="TextBox 6">
            <a:extLst>
              <a:ext uri="{FF2B5EF4-FFF2-40B4-BE49-F238E27FC236}">
                <a16:creationId xmlns:a16="http://schemas.microsoft.com/office/drawing/2014/main" id="{4B6D5329-9988-4EF5-1DCE-1EE4586D11E9}"/>
              </a:ext>
            </a:extLst>
          </p:cNvPr>
          <p:cNvSpPr txBox="1"/>
          <p:nvPr/>
        </p:nvSpPr>
        <p:spPr>
          <a:xfrm rot="20985486">
            <a:off x="845969" y="1809253"/>
            <a:ext cx="3233487" cy="377171"/>
          </a:xfrm>
          <a:custGeom>
            <a:avLst/>
            <a:gdLst>
              <a:gd name="connsiteX0" fmla="*/ 0 w 3233487"/>
              <a:gd name="connsiteY0" fmla="*/ 0 h 377171"/>
              <a:gd name="connsiteX1" fmla="*/ 538915 w 3233487"/>
              <a:gd name="connsiteY1" fmla="*/ 0 h 377171"/>
              <a:gd name="connsiteX2" fmla="*/ 1077829 w 3233487"/>
              <a:gd name="connsiteY2" fmla="*/ 0 h 377171"/>
              <a:gd name="connsiteX3" fmla="*/ 1681413 w 3233487"/>
              <a:gd name="connsiteY3" fmla="*/ 0 h 377171"/>
              <a:gd name="connsiteX4" fmla="*/ 2155658 w 3233487"/>
              <a:gd name="connsiteY4" fmla="*/ 0 h 377171"/>
              <a:gd name="connsiteX5" fmla="*/ 2726907 w 3233487"/>
              <a:gd name="connsiteY5" fmla="*/ 0 h 377171"/>
              <a:gd name="connsiteX6" fmla="*/ 3233487 w 3233487"/>
              <a:gd name="connsiteY6" fmla="*/ 0 h 377171"/>
              <a:gd name="connsiteX7" fmla="*/ 3233487 w 3233487"/>
              <a:gd name="connsiteY7" fmla="*/ 377171 h 377171"/>
              <a:gd name="connsiteX8" fmla="*/ 2759242 w 3233487"/>
              <a:gd name="connsiteY8" fmla="*/ 377171 h 377171"/>
              <a:gd name="connsiteX9" fmla="*/ 2317332 w 3233487"/>
              <a:gd name="connsiteY9" fmla="*/ 377171 h 377171"/>
              <a:gd name="connsiteX10" fmla="*/ 1746083 w 3233487"/>
              <a:gd name="connsiteY10" fmla="*/ 377171 h 377171"/>
              <a:gd name="connsiteX11" fmla="*/ 1207168 w 3233487"/>
              <a:gd name="connsiteY11" fmla="*/ 377171 h 377171"/>
              <a:gd name="connsiteX12" fmla="*/ 700589 w 3233487"/>
              <a:gd name="connsiteY12" fmla="*/ 377171 h 377171"/>
              <a:gd name="connsiteX13" fmla="*/ 0 w 3233487"/>
              <a:gd name="connsiteY13" fmla="*/ 377171 h 377171"/>
              <a:gd name="connsiteX14" fmla="*/ 0 w 3233487"/>
              <a:gd name="connsiteY14" fmla="*/ 0 h 377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233487" h="377171" fill="none" extrusionOk="0">
                <a:moveTo>
                  <a:pt x="0" y="0"/>
                </a:moveTo>
                <a:cubicBezTo>
                  <a:pt x="149579" y="-29001"/>
                  <a:pt x="367066" y="1099"/>
                  <a:pt x="538915" y="0"/>
                </a:cubicBezTo>
                <a:cubicBezTo>
                  <a:pt x="710765" y="-1099"/>
                  <a:pt x="967706" y="3567"/>
                  <a:pt x="1077829" y="0"/>
                </a:cubicBezTo>
                <a:cubicBezTo>
                  <a:pt x="1187952" y="-3567"/>
                  <a:pt x="1489427" y="4893"/>
                  <a:pt x="1681413" y="0"/>
                </a:cubicBezTo>
                <a:cubicBezTo>
                  <a:pt x="1873399" y="-4893"/>
                  <a:pt x="1988078" y="3640"/>
                  <a:pt x="2155658" y="0"/>
                </a:cubicBezTo>
                <a:cubicBezTo>
                  <a:pt x="2323238" y="-3640"/>
                  <a:pt x="2576421" y="18275"/>
                  <a:pt x="2726907" y="0"/>
                </a:cubicBezTo>
                <a:cubicBezTo>
                  <a:pt x="2877393" y="-18275"/>
                  <a:pt x="3125777" y="12308"/>
                  <a:pt x="3233487" y="0"/>
                </a:cubicBezTo>
                <a:cubicBezTo>
                  <a:pt x="3272563" y="169599"/>
                  <a:pt x="3195145" y="295791"/>
                  <a:pt x="3233487" y="377171"/>
                </a:cubicBezTo>
                <a:cubicBezTo>
                  <a:pt x="3007429" y="400764"/>
                  <a:pt x="2879894" y="330004"/>
                  <a:pt x="2759242" y="377171"/>
                </a:cubicBezTo>
                <a:cubicBezTo>
                  <a:pt x="2638591" y="424338"/>
                  <a:pt x="2458305" y="363647"/>
                  <a:pt x="2317332" y="377171"/>
                </a:cubicBezTo>
                <a:cubicBezTo>
                  <a:pt x="2176359" y="390695"/>
                  <a:pt x="1911750" y="326875"/>
                  <a:pt x="1746083" y="377171"/>
                </a:cubicBezTo>
                <a:cubicBezTo>
                  <a:pt x="1580416" y="427467"/>
                  <a:pt x="1440608" y="314661"/>
                  <a:pt x="1207168" y="377171"/>
                </a:cubicBezTo>
                <a:cubicBezTo>
                  <a:pt x="973728" y="439681"/>
                  <a:pt x="805113" y="336429"/>
                  <a:pt x="700589" y="377171"/>
                </a:cubicBezTo>
                <a:cubicBezTo>
                  <a:pt x="596065" y="417913"/>
                  <a:pt x="235424" y="301533"/>
                  <a:pt x="0" y="377171"/>
                </a:cubicBezTo>
                <a:cubicBezTo>
                  <a:pt x="-4408" y="273491"/>
                  <a:pt x="24259" y="177219"/>
                  <a:pt x="0" y="0"/>
                </a:cubicBezTo>
                <a:close/>
              </a:path>
              <a:path w="3233487" h="377171" stroke="0" extrusionOk="0">
                <a:moveTo>
                  <a:pt x="0" y="0"/>
                </a:moveTo>
                <a:cubicBezTo>
                  <a:pt x="244310" y="-857"/>
                  <a:pt x="362622" y="38530"/>
                  <a:pt x="506580" y="0"/>
                </a:cubicBezTo>
                <a:cubicBezTo>
                  <a:pt x="650538" y="-38530"/>
                  <a:pt x="827189" y="43031"/>
                  <a:pt x="948490" y="0"/>
                </a:cubicBezTo>
                <a:cubicBezTo>
                  <a:pt x="1069791" y="-43031"/>
                  <a:pt x="1404888" y="45050"/>
                  <a:pt x="1519739" y="0"/>
                </a:cubicBezTo>
                <a:cubicBezTo>
                  <a:pt x="1634590" y="-45050"/>
                  <a:pt x="1872215" y="30920"/>
                  <a:pt x="2123323" y="0"/>
                </a:cubicBezTo>
                <a:cubicBezTo>
                  <a:pt x="2374431" y="-30920"/>
                  <a:pt x="2571885" y="15343"/>
                  <a:pt x="2694572" y="0"/>
                </a:cubicBezTo>
                <a:cubicBezTo>
                  <a:pt x="2817259" y="-15343"/>
                  <a:pt x="3087436" y="59536"/>
                  <a:pt x="3233487" y="0"/>
                </a:cubicBezTo>
                <a:cubicBezTo>
                  <a:pt x="3257763" y="136455"/>
                  <a:pt x="3230831" y="297545"/>
                  <a:pt x="3233487" y="377171"/>
                </a:cubicBezTo>
                <a:cubicBezTo>
                  <a:pt x="3010635" y="417370"/>
                  <a:pt x="2907015" y="324304"/>
                  <a:pt x="2662238" y="377171"/>
                </a:cubicBezTo>
                <a:cubicBezTo>
                  <a:pt x="2417461" y="430038"/>
                  <a:pt x="2354016" y="345530"/>
                  <a:pt x="2187993" y="377171"/>
                </a:cubicBezTo>
                <a:cubicBezTo>
                  <a:pt x="2021971" y="408812"/>
                  <a:pt x="1939841" y="368201"/>
                  <a:pt x="1746083" y="377171"/>
                </a:cubicBezTo>
                <a:cubicBezTo>
                  <a:pt x="1552325" y="386141"/>
                  <a:pt x="1347129" y="353247"/>
                  <a:pt x="1239503" y="377171"/>
                </a:cubicBezTo>
                <a:cubicBezTo>
                  <a:pt x="1131877" y="401095"/>
                  <a:pt x="859180" y="376924"/>
                  <a:pt x="732924" y="377171"/>
                </a:cubicBezTo>
                <a:cubicBezTo>
                  <a:pt x="606668" y="377418"/>
                  <a:pt x="280045" y="308631"/>
                  <a:pt x="0" y="377171"/>
                </a:cubicBezTo>
                <a:cubicBezTo>
                  <a:pt x="-39837" y="264267"/>
                  <a:pt x="30102" y="115699"/>
                  <a:pt x="0" y="0"/>
                </a:cubicBezTo>
                <a:close/>
              </a:path>
            </a:pathLst>
          </a:custGeom>
          <a:blipFill>
            <a:blip r:embed="rId2"/>
            <a:tile tx="0" ty="0" sx="100000" sy="100000" flip="none" algn="tl"/>
          </a:blipFill>
          <a:ln>
            <a:solidFill>
              <a:schemeClr val="tx1"/>
            </a:solidFill>
            <a:extLst>
              <a:ext uri="{C807C97D-BFC1-408E-A445-0C87EB9F89A2}">
                <ask:lineSketchStyleProps xmlns:ask="http://schemas.microsoft.com/office/drawing/2018/sketchyshapes" sd="99535760">
                  <a:prstGeom prst="rect">
                    <a:avLst/>
                  </a:prstGeom>
                  <ask:type>
                    <ask:lineSketchScribble/>
                  </ask:type>
                </ask:lineSketchStyleProps>
              </a:ext>
            </a:extLst>
          </a:ln>
          <a:effectLst>
            <a:glow rad="228600">
              <a:schemeClr val="accent3">
                <a:satMod val="175000"/>
                <a:alpha val="40000"/>
              </a:schemeClr>
            </a:glow>
          </a:effectLst>
        </p:spPr>
        <p:txBody>
          <a:bodyPr wrap="square">
            <a:spAutoFit/>
          </a:bodyPr>
          <a:lstStyle/>
          <a:p>
            <a:r>
              <a:rPr lang="en-GB" dirty="0"/>
              <a:t>'And of course, I was terrified.',</a:t>
            </a:r>
          </a:p>
        </p:txBody>
      </p:sp>
      <p:sp>
        <p:nvSpPr>
          <p:cNvPr id="9" name="TextBox 8">
            <a:extLst>
              <a:ext uri="{FF2B5EF4-FFF2-40B4-BE49-F238E27FC236}">
                <a16:creationId xmlns:a16="http://schemas.microsoft.com/office/drawing/2014/main" id="{93A22BB8-3877-B974-EB01-EB86CD256A35}"/>
              </a:ext>
            </a:extLst>
          </p:cNvPr>
          <p:cNvSpPr txBox="1"/>
          <p:nvPr/>
        </p:nvSpPr>
        <p:spPr>
          <a:xfrm rot="813800">
            <a:off x="580516" y="4271204"/>
            <a:ext cx="6963282" cy="400110"/>
          </a:xfrm>
          <a:custGeom>
            <a:avLst/>
            <a:gdLst>
              <a:gd name="connsiteX0" fmla="*/ 0 w 6963282"/>
              <a:gd name="connsiteY0" fmla="*/ 0 h 400110"/>
              <a:gd name="connsiteX1" fmla="*/ 441008 w 6963282"/>
              <a:gd name="connsiteY1" fmla="*/ 0 h 400110"/>
              <a:gd name="connsiteX2" fmla="*/ 1021281 w 6963282"/>
              <a:gd name="connsiteY2" fmla="*/ 0 h 400110"/>
              <a:gd name="connsiteX3" fmla="*/ 1531922 w 6963282"/>
              <a:gd name="connsiteY3" fmla="*/ 0 h 400110"/>
              <a:gd name="connsiteX4" fmla="*/ 1972930 w 6963282"/>
              <a:gd name="connsiteY4" fmla="*/ 0 h 400110"/>
              <a:gd name="connsiteX5" fmla="*/ 2344305 w 6963282"/>
              <a:gd name="connsiteY5" fmla="*/ 0 h 400110"/>
              <a:gd name="connsiteX6" fmla="*/ 2924578 w 6963282"/>
              <a:gd name="connsiteY6" fmla="*/ 0 h 400110"/>
              <a:gd name="connsiteX7" fmla="*/ 3574485 w 6963282"/>
              <a:gd name="connsiteY7" fmla="*/ 0 h 400110"/>
              <a:gd name="connsiteX8" fmla="*/ 4154758 w 6963282"/>
              <a:gd name="connsiteY8" fmla="*/ 0 h 400110"/>
              <a:gd name="connsiteX9" fmla="*/ 4526133 w 6963282"/>
              <a:gd name="connsiteY9" fmla="*/ 0 h 400110"/>
              <a:gd name="connsiteX10" fmla="*/ 5106407 w 6963282"/>
              <a:gd name="connsiteY10" fmla="*/ 0 h 400110"/>
              <a:gd name="connsiteX11" fmla="*/ 5477782 w 6963282"/>
              <a:gd name="connsiteY11" fmla="*/ 0 h 400110"/>
              <a:gd name="connsiteX12" fmla="*/ 6058055 w 6963282"/>
              <a:gd name="connsiteY12" fmla="*/ 0 h 400110"/>
              <a:gd name="connsiteX13" fmla="*/ 6963282 w 6963282"/>
              <a:gd name="connsiteY13" fmla="*/ 0 h 400110"/>
              <a:gd name="connsiteX14" fmla="*/ 6963282 w 6963282"/>
              <a:gd name="connsiteY14" fmla="*/ 400110 h 400110"/>
              <a:gd name="connsiteX15" fmla="*/ 6522274 w 6963282"/>
              <a:gd name="connsiteY15" fmla="*/ 400110 h 400110"/>
              <a:gd name="connsiteX16" fmla="*/ 6011633 w 6963282"/>
              <a:gd name="connsiteY16" fmla="*/ 400110 h 400110"/>
              <a:gd name="connsiteX17" fmla="*/ 5361727 w 6963282"/>
              <a:gd name="connsiteY17" fmla="*/ 400110 h 400110"/>
              <a:gd name="connsiteX18" fmla="*/ 4781454 w 6963282"/>
              <a:gd name="connsiteY18" fmla="*/ 400110 h 400110"/>
              <a:gd name="connsiteX19" fmla="*/ 4340446 w 6963282"/>
              <a:gd name="connsiteY19" fmla="*/ 400110 h 400110"/>
              <a:gd name="connsiteX20" fmla="*/ 3620907 w 6963282"/>
              <a:gd name="connsiteY20" fmla="*/ 400110 h 400110"/>
              <a:gd name="connsiteX21" fmla="*/ 3040633 w 6963282"/>
              <a:gd name="connsiteY21" fmla="*/ 400110 h 400110"/>
              <a:gd name="connsiteX22" fmla="*/ 2529992 w 6963282"/>
              <a:gd name="connsiteY22" fmla="*/ 400110 h 400110"/>
              <a:gd name="connsiteX23" fmla="*/ 2158617 w 6963282"/>
              <a:gd name="connsiteY23" fmla="*/ 400110 h 400110"/>
              <a:gd name="connsiteX24" fmla="*/ 1647977 w 6963282"/>
              <a:gd name="connsiteY24" fmla="*/ 400110 h 400110"/>
              <a:gd name="connsiteX25" fmla="*/ 1276602 w 6963282"/>
              <a:gd name="connsiteY25" fmla="*/ 400110 h 400110"/>
              <a:gd name="connsiteX26" fmla="*/ 696328 w 6963282"/>
              <a:gd name="connsiteY26" fmla="*/ 400110 h 400110"/>
              <a:gd name="connsiteX27" fmla="*/ 0 w 6963282"/>
              <a:gd name="connsiteY27" fmla="*/ 400110 h 400110"/>
              <a:gd name="connsiteX28" fmla="*/ 0 w 6963282"/>
              <a:gd name="connsiteY28" fmla="*/ 0 h 40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963282" h="400110" fill="none" extrusionOk="0">
                <a:moveTo>
                  <a:pt x="0" y="0"/>
                </a:moveTo>
                <a:cubicBezTo>
                  <a:pt x="152933" y="-14582"/>
                  <a:pt x="240444" y="34253"/>
                  <a:pt x="441008" y="0"/>
                </a:cubicBezTo>
                <a:cubicBezTo>
                  <a:pt x="641572" y="-34253"/>
                  <a:pt x="788576" y="18871"/>
                  <a:pt x="1021281" y="0"/>
                </a:cubicBezTo>
                <a:cubicBezTo>
                  <a:pt x="1253986" y="-18871"/>
                  <a:pt x="1303833" y="3534"/>
                  <a:pt x="1531922" y="0"/>
                </a:cubicBezTo>
                <a:cubicBezTo>
                  <a:pt x="1760011" y="-3534"/>
                  <a:pt x="1826620" y="34713"/>
                  <a:pt x="1972930" y="0"/>
                </a:cubicBezTo>
                <a:cubicBezTo>
                  <a:pt x="2119240" y="-34713"/>
                  <a:pt x="2251199" y="42450"/>
                  <a:pt x="2344305" y="0"/>
                </a:cubicBezTo>
                <a:cubicBezTo>
                  <a:pt x="2437411" y="-42450"/>
                  <a:pt x="2678569" y="40379"/>
                  <a:pt x="2924578" y="0"/>
                </a:cubicBezTo>
                <a:cubicBezTo>
                  <a:pt x="3170587" y="-40379"/>
                  <a:pt x="3439398" y="55428"/>
                  <a:pt x="3574485" y="0"/>
                </a:cubicBezTo>
                <a:cubicBezTo>
                  <a:pt x="3709572" y="-55428"/>
                  <a:pt x="3991013" y="67174"/>
                  <a:pt x="4154758" y="0"/>
                </a:cubicBezTo>
                <a:cubicBezTo>
                  <a:pt x="4318503" y="-67174"/>
                  <a:pt x="4409595" y="14593"/>
                  <a:pt x="4526133" y="0"/>
                </a:cubicBezTo>
                <a:cubicBezTo>
                  <a:pt x="4642672" y="-14593"/>
                  <a:pt x="4899091" y="19345"/>
                  <a:pt x="5106407" y="0"/>
                </a:cubicBezTo>
                <a:cubicBezTo>
                  <a:pt x="5313723" y="-19345"/>
                  <a:pt x="5373302" y="12511"/>
                  <a:pt x="5477782" y="0"/>
                </a:cubicBezTo>
                <a:cubicBezTo>
                  <a:pt x="5582263" y="-12511"/>
                  <a:pt x="5814842" y="10026"/>
                  <a:pt x="6058055" y="0"/>
                </a:cubicBezTo>
                <a:cubicBezTo>
                  <a:pt x="6301268" y="-10026"/>
                  <a:pt x="6559714" y="106464"/>
                  <a:pt x="6963282" y="0"/>
                </a:cubicBezTo>
                <a:cubicBezTo>
                  <a:pt x="6978959" y="110704"/>
                  <a:pt x="6963171" y="241537"/>
                  <a:pt x="6963282" y="400110"/>
                </a:cubicBezTo>
                <a:cubicBezTo>
                  <a:pt x="6788913" y="416746"/>
                  <a:pt x="6612678" y="352162"/>
                  <a:pt x="6522274" y="400110"/>
                </a:cubicBezTo>
                <a:cubicBezTo>
                  <a:pt x="6431870" y="448058"/>
                  <a:pt x="6230611" y="357711"/>
                  <a:pt x="6011633" y="400110"/>
                </a:cubicBezTo>
                <a:cubicBezTo>
                  <a:pt x="5792655" y="442509"/>
                  <a:pt x="5553264" y="346408"/>
                  <a:pt x="5361727" y="400110"/>
                </a:cubicBezTo>
                <a:cubicBezTo>
                  <a:pt x="5170190" y="453812"/>
                  <a:pt x="5062089" y="398203"/>
                  <a:pt x="4781454" y="400110"/>
                </a:cubicBezTo>
                <a:cubicBezTo>
                  <a:pt x="4500819" y="402017"/>
                  <a:pt x="4558423" y="386189"/>
                  <a:pt x="4340446" y="400110"/>
                </a:cubicBezTo>
                <a:cubicBezTo>
                  <a:pt x="4122469" y="414031"/>
                  <a:pt x="3777377" y="352867"/>
                  <a:pt x="3620907" y="400110"/>
                </a:cubicBezTo>
                <a:cubicBezTo>
                  <a:pt x="3464437" y="447353"/>
                  <a:pt x="3241858" y="340708"/>
                  <a:pt x="3040633" y="400110"/>
                </a:cubicBezTo>
                <a:cubicBezTo>
                  <a:pt x="2839408" y="459512"/>
                  <a:pt x="2697189" y="382895"/>
                  <a:pt x="2529992" y="400110"/>
                </a:cubicBezTo>
                <a:cubicBezTo>
                  <a:pt x="2362795" y="417325"/>
                  <a:pt x="2331854" y="366667"/>
                  <a:pt x="2158617" y="400110"/>
                </a:cubicBezTo>
                <a:cubicBezTo>
                  <a:pt x="1985380" y="433553"/>
                  <a:pt x="1891917" y="387996"/>
                  <a:pt x="1647977" y="400110"/>
                </a:cubicBezTo>
                <a:cubicBezTo>
                  <a:pt x="1404037" y="412224"/>
                  <a:pt x="1432448" y="390362"/>
                  <a:pt x="1276602" y="400110"/>
                </a:cubicBezTo>
                <a:cubicBezTo>
                  <a:pt x="1120757" y="409858"/>
                  <a:pt x="948307" y="337551"/>
                  <a:pt x="696328" y="400110"/>
                </a:cubicBezTo>
                <a:cubicBezTo>
                  <a:pt x="444349" y="462669"/>
                  <a:pt x="293048" y="340564"/>
                  <a:pt x="0" y="400110"/>
                </a:cubicBezTo>
                <a:cubicBezTo>
                  <a:pt x="-26533" y="238234"/>
                  <a:pt x="38601" y="166909"/>
                  <a:pt x="0" y="0"/>
                </a:cubicBezTo>
                <a:close/>
              </a:path>
              <a:path w="6963282" h="400110" stroke="0" extrusionOk="0">
                <a:moveTo>
                  <a:pt x="0" y="0"/>
                </a:moveTo>
                <a:cubicBezTo>
                  <a:pt x="240855" y="-56908"/>
                  <a:pt x="402954" y="50828"/>
                  <a:pt x="580274" y="0"/>
                </a:cubicBezTo>
                <a:cubicBezTo>
                  <a:pt x="757594" y="-50828"/>
                  <a:pt x="810216" y="22038"/>
                  <a:pt x="951649" y="0"/>
                </a:cubicBezTo>
                <a:cubicBezTo>
                  <a:pt x="1093083" y="-22038"/>
                  <a:pt x="1313679" y="19324"/>
                  <a:pt x="1462289" y="0"/>
                </a:cubicBezTo>
                <a:cubicBezTo>
                  <a:pt x="1610899" y="-19324"/>
                  <a:pt x="1919382" y="16933"/>
                  <a:pt x="2112196" y="0"/>
                </a:cubicBezTo>
                <a:cubicBezTo>
                  <a:pt x="2305010" y="-16933"/>
                  <a:pt x="2504285" y="19645"/>
                  <a:pt x="2622836" y="0"/>
                </a:cubicBezTo>
                <a:cubicBezTo>
                  <a:pt x="2741387" y="-19645"/>
                  <a:pt x="2847921" y="38944"/>
                  <a:pt x="3063844" y="0"/>
                </a:cubicBezTo>
                <a:cubicBezTo>
                  <a:pt x="3279767" y="-38944"/>
                  <a:pt x="3454892" y="13653"/>
                  <a:pt x="3644118" y="0"/>
                </a:cubicBezTo>
                <a:cubicBezTo>
                  <a:pt x="3833344" y="-13653"/>
                  <a:pt x="4090683" y="24515"/>
                  <a:pt x="4224391" y="0"/>
                </a:cubicBezTo>
                <a:cubicBezTo>
                  <a:pt x="4358099" y="-24515"/>
                  <a:pt x="4465934" y="13782"/>
                  <a:pt x="4595766" y="0"/>
                </a:cubicBezTo>
                <a:cubicBezTo>
                  <a:pt x="4725598" y="-13782"/>
                  <a:pt x="4948318" y="34531"/>
                  <a:pt x="5106407" y="0"/>
                </a:cubicBezTo>
                <a:cubicBezTo>
                  <a:pt x="5264496" y="-34531"/>
                  <a:pt x="5415791" y="12856"/>
                  <a:pt x="5547415" y="0"/>
                </a:cubicBezTo>
                <a:cubicBezTo>
                  <a:pt x="5679039" y="-12856"/>
                  <a:pt x="5897906" y="36322"/>
                  <a:pt x="6058055" y="0"/>
                </a:cubicBezTo>
                <a:cubicBezTo>
                  <a:pt x="6218204" y="-36322"/>
                  <a:pt x="6618425" y="67430"/>
                  <a:pt x="6963282" y="0"/>
                </a:cubicBezTo>
                <a:cubicBezTo>
                  <a:pt x="7003804" y="172458"/>
                  <a:pt x="6960099" y="245319"/>
                  <a:pt x="6963282" y="400110"/>
                </a:cubicBezTo>
                <a:cubicBezTo>
                  <a:pt x="6814001" y="405348"/>
                  <a:pt x="6708167" y="379614"/>
                  <a:pt x="6591907" y="400110"/>
                </a:cubicBezTo>
                <a:cubicBezTo>
                  <a:pt x="6475648" y="420606"/>
                  <a:pt x="6172110" y="340826"/>
                  <a:pt x="6011633" y="400110"/>
                </a:cubicBezTo>
                <a:cubicBezTo>
                  <a:pt x="5851156" y="459394"/>
                  <a:pt x="5673461" y="392918"/>
                  <a:pt x="5361727" y="400110"/>
                </a:cubicBezTo>
                <a:cubicBezTo>
                  <a:pt x="5049993" y="407302"/>
                  <a:pt x="5061130" y="355859"/>
                  <a:pt x="4920719" y="400110"/>
                </a:cubicBezTo>
                <a:cubicBezTo>
                  <a:pt x="4780308" y="444361"/>
                  <a:pt x="4512432" y="363039"/>
                  <a:pt x="4340446" y="400110"/>
                </a:cubicBezTo>
                <a:cubicBezTo>
                  <a:pt x="4168460" y="437181"/>
                  <a:pt x="3973671" y="360301"/>
                  <a:pt x="3829805" y="400110"/>
                </a:cubicBezTo>
                <a:cubicBezTo>
                  <a:pt x="3685939" y="439919"/>
                  <a:pt x="3499694" y="380246"/>
                  <a:pt x="3179899" y="400110"/>
                </a:cubicBezTo>
                <a:cubicBezTo>
                  <a:pt x="2860104" y="419974"/>
                  <a:pt x="2868365" y="358277"/>
                  <a:pt x="2669258" y="400110"/>
                </a:cubicBezTo>
                <a:cubicBezTo>
                  <a:pt x="2470151" y="441943"/>
                  <a:pt x="2159978" y="358599"/>
                  <a:pt x="1949719" y="400110"/>
                </a:cubicBezTo>
                <a:cubicBezTo>
                  <a:pt x="1739460" y="441621"/>
                  <a:pt x="1542117" y="373004"/>
                  <a:pt x="1369445" y="400110"/>
                </a:cubicBezTo>
                <a:cubicBezTo>
                  <a:pt x="1196773" y="427216"/>
                  <a:pt x="990134" y="369791"/>
                  <a:pt x="789172" y="400110"/>
                </a:cubicBezTo>
                <a:cubicBezTo>
                  <a:pt x="588210" y="430429"/>
                  <a:pt x="341958" y="311620"/>
                  <a:pt x="0" y="400110"/>
                </a:cubicBezTo>
                <a:cubicBezTo>
                  <a:pt x="-6772" y="215870"/>
                  <a:pt x="37290" y="111769"/>
                  <a:pt x="0" y="0"/>
                </a:cubicBezTo>
                <a:close/>
              </a:path>
            </a:pathLst>
          </a:custGeom>
          <a:blipFill>
            <a:blip r:embed="rId2"/>
            <a:tile tx="0" ty="0" sx="100000" sy="100000" flip="none" algn="tl"/>
          </a:blipFill>
          <a:ln>
            <a:solidFill>
              <a:schemeClr val="tx1"/>
            </a:solidFill>
            <a:extLst>
              <a:ext uri="{C807C97D-BFC1-408E-A445-0C87EB9F89A2}">
                <ask:lineSketchStyleProps xmlns:ask="http://schemas.microsoft.com/office/drawing/2018/sketchyshapes" sd="1457406583">
                  <a:prstGeom prst="rect">
                    <a:avLst/>
                  </a:prstGeom>
                  <ask:type>
                    <ask:lineSketchScribble/>
                  </ask:type>
                </ask:lineSketchStyleProps>
              </a:ext>
            </a:extLst>
          </a:ln>
          <a:effectLst>
            <a:glow rad="228600">
              <a:schemeClr val="accent3">
                <a:satMod val="175000"/>
                <a:alpha val="40000"/>
              </a:schemeClr>
            </a:glow>
          </a:effectLst>
        </p:spPr>
        <p:txBody>
          <a:bodyPr wrap="square">
            <a:spAutoFit/>
          </a:bodyPr>
          <a:lstStyle>
            <a:defPPr>
              <a:defRPr lang="en-US"/>
            </a:defPPr>
          </a:lstStyle>
          <a:p>
            <a:r>
              <a:rPr lang="en-GB" sz="2000" dirty="0"/>
              <a:t>'As we were marching forward the sounds came from behind us.',</a:t>
            </a:r>
          </a:p>
        </p:txBody>
      </p:sp>
      <p:sp>
        <p:nvSpPr>
          <p:cNvPr id="11" name="TextBox 10">
            <a:extLst>
              <a:ext uri="{FF2B5EF4-FFF2-40B4-BE49-F238E27FC236}">
                <a16:creationId xmlns:a16="http://schemas.microsoft.com/office/drawing/2014/main" id="{CAEB509C-F846-671B-626A-4FCA5E1625F7}"/>
              </a:ext>
            </a:extLst>
          </p:cNvPr>
          <p:cNvSpPr txBox="1"/>
          <p:nvPr/>
        </p:nvSpPr>
        <p:spPr>
          <a:xfrm rot="20646581">
            <a:off x="6536151" y="3015969"/>
            <a:ext cx="5230729" cy="369332"/>
          </a:xfrm>
          <a:custGeom>
            <a:avLst/>
            <a:gdLst>
              <a:gd name="connsiteX0" fmla="*/ 0 w 5230729"/>
              <a:gd name="connsiteY0" fmla="*/ 0 h 369332"/>
              <a:gd name="connsiteX1" fmla="*/ 581192 w 5230729"/>
              <a:gd name="connsiteY1" fmla="*/ 0 h 369332"/>
              <a:gd name="connsiteX2" fmla="*/ 1005462 w 5230729"/>
              <a:gd name="connsiteY2" fmla="*/ 0 h 369332"/>
              <a:gd name="connsiteX3" fmla="*/ 1586654 w 5230729"/>
              <a:gd name="connsiteY3" fmla="*/ 0 h 369332"/>
              <a:gd name="connsiteX4" fmla="*/ 2272461 w 5230729"/>
              <a:gd name="connsiteY4" fmla="*/ 0 h 369332"/>
              <a:gd name="connsiteX5" fmla="*/ 2749039 w 5230729"/>
              <a:gd name="connsiteY5" fmla="*/ 0 h 369332"/>
              <a:gd name="connsiteX6" fmla="*/ 3173309 w 5230729"/>
              <a:gd name="connsiteY6" fmla="*/ 0 h 369332"/>
              <a:gd name="connsiteX7" fmla="*/ 3702194 w 5230729"/>
              <a:gd name="connsiteY7" fmla="*/ 0 h 369332"/>
              <a:gd name="connsiteX8" fmla="*/ 4231079 w 5230729"/>
              <a:gd name="connsiteY8" fmla="*/ 0 h 369332"/>
              <a:gd name="connsiteX9" fmla="*/ 5230729 w 5230729"/>
              <a:gd name="connsiteY9" fmla="*/ 0 h 369332"/>
              <a:gd name="connsiteX10" fmla="*/ 5230729 w 5230729"/>
              <a:gd name="connsiteY10" fmla="*/ 369332 h 369332"/>
              <a:gd name="connsiteX11" fmla="*/ 4597230 w 5230729"/>
              <a:gd name="connsiteY11" fmla="*/ 369332 h 369332"/>
              <a:gd name="connsiteX12" fmla="*/ 3963730 w 5230729"/>
              <a:gd name="connsiteY12" fmla="*/ 369332 h 369332"/>
              <a:gd name="connsiteX13" fmla="*/ 3539460 w 5230729"/>
              <a:gd name="connsiteY13" fmla="*/ 369332 h 369332"/>
              <a:gd name="connsiteX14" fmla="*/ 2905961 w 5230729"/>
              <a:gd name="connsiteY14" fmla="*/ 369332 h 369332"/>
              <a:gd name="connsiteX15" fmla="*/ 2377076 w 5230729"/>
              <a:gd name="connsiteY15" fmla="*/ 369332 h 369332"/>
              <a:gd name="connsiteX16" fmla="*/ 1743576 w 5230729"/>
              <a:gd name="connsiteY16" fmla="*/ 369332 h 369332"/>
              <a:gd name="connsiteX17" fmla="*/ 1057770 w 5230729"/>
              <a:gd name="connsiteY17" fmla="*/ 369332 h 369332"/>
              <a:gd name="connsiteX18" fmla="*/ 528885 w 5230729"/>
              <a:gd name="connsiteY18" fmla="*/ 369332 h 369332"/>
              <a:gd name="connsiteX19" fmla="*/ 0 w 5230729"/>
              <a:gd name="connsiteY19" fmla="*/ 369332 h 369332"/>
              <a:gd name="connsiteX20" fmla="*/ 0 w 5230729"/>
              <a:gd name="connsiteY20"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230729" h="369332" fill="none" extrusionOk="0">
                <a:moveTo>
                  <a:pt x="0" y="0"/>
                </a:moveTo>
                <a:cubicBezTo>
                  <a:pt x="212565" y="-62802"/>
                  <a:pt x="369073" y="63113"/>
                  <a:pt x="581192" y="0"/>
                </a:cubicBezTo>
                <a:cubicBezTo>
                  <a:pt x="793311" y="-63113"/>
                  <a:pt x="794334" y="39103"/>
                  <a:pt x="1005462" y="0"/>
                </a:cubicBezTo>
                <a:cubicBezTo>
                  <a:pt x="1216590" y="-39103"/>
                  <a:pt x="1435464" y="20708"/>
                  <a:pt x="1586654" y="0"/>
                </a:cubicBezTo>
                <a:cubicBezTo>
                  <a:pt x="1737844" y="-20708"/>
                  <a:pt x="2002719" y="37907"/>
                  <a:pt x="2272461" y="0"/>
                </a:cubicBezTo>
                <a:cubicBezTo>
                  <a:pt x="2542203" y="-37907"/>
                  <a:pt x="2536223" y="22165"/>
                  <a:pt x="2749039" y="0"/>
                </a:cubicBezTo>
                <a:cubicBezTo>
                  <a:pt x="2961855" y="-22165"/>
                  <a:pt x="3067519" y="16752"/>
                  <a:pt x="3173309" y="0"/>
                </a:cubicBezTo>
                <a:cubicBezTo>
                  <a:pt x="3279099" y="-16752"/>
                  <a:pt x="3536509" y="4876"/>
                  <a:pt x="3702194" y="0"/>
                </a:cubicBezTo>
                <a:cubicBezTo>
                  <a:pt x="3867879" y="-4876"/>
                  <a:pt x="4074704" y="61510"/>
                  <a:pt x="4231079" y="0"/>
                </a:cubicBezTo>
                <a:cubicBezTo>
                  <a:pt x="4387455" y="-61510"/>
                  <a:pt x="5006928" y="92174"/>
                  <a:pt x="5230729" y="0"/>
                </a:cubicBezTo>
                <a:cubicBezTo>
                  <a:pt x="5274748" y="119539"/>
                  <a:pt x="5199993" y="279681"/>
                  <a:pt x="5230729" y="369332"/>
                </a:cubicBezTo>
                <a:cubicBezTo>
                  <a:pt x="4988324" y="422643"/>
                  <a:pt x="4864959" y="354544"/>
                  <a:pt x="4597230" y="369332"/>
                </a:cubicBezTo>
                <a:cubicBezTo>
                  <a:pt x="4329501" y="384120"/>
                  <a:pt x="4232090" y="328385"/>
                  <a:pt x="3963730" y="369332"/>
                </a:cubicBezTo>
                <a:cubicBezTo>
                  <a:pt x="3695370" y="410279"/>
                  <a:pt x="3703784" y="358012"/>
                  <a:pt x="3539460" y="369332"/>
                </a:cubicBezTo>
                <a:cubicBezTo>
                  <a:pt x="3375136" y="380652"/>
                  <a:pt x="3097278" y="339216"/>
                  <a:pt x="2905961" y="369332"/>
                </a:cubicBezTo>
                <a:cubicBezTo>
                  <a:pt x="2714644" y="399448"/>
                  <a:pt x="2609717" y="319709"/>
                  <a:pt x="2377076" y="369332"/>
                </a:cubicBezTo>
                <a:cubicBezTo>
                  <a:pt x="2144436" y="418955"/>
                  <a:pt x="1903737" y="305679"/>
                  <a:pt x="1743576" y="369332"/>
                </a:cubicBezTo>
                <a:cubicBezTo>
                  <a:pt x="1583415" y="432985"/>
                  <a:pt x="1316261" y="345028"/>
                  <a:pt x="1057770" y="369332"/>
                </a:cubicBezTo>
                <a:cubicBezTo>
                  <a:pt x="799279" y="393636"/>
                  <a:pt x="727708" y="345355"/>
                  <a:pt x="528885" y="369332"/>
                </a:cubicBezTo>
                <a:cubicBezTo>
                  <a:pt x="330063" y="393309"/>
                  <a:pt x="170515" y="323551"/>
                  <a:pt x="0" y="369332"/>
                </a:cubicBezTo>
                <a:cubicBezTo>
                  <a:pt x="-23866" y="217061"/>
                  <a:pt x="18052" y="84747"/>
                  <a:pt x="0" y="0"/>
                </a:cubicBezTo>
                <a:close/>
              </a:path>
              <a:path w="5230729" h="369332" stroke="0" extrusionOk="0">
                <a:moveTo>
                  <a:pt x="0" y="0"/>
                </a:moveTo>
                <a:cubicBezTo>
                  <a:pt x="185720" y="-37196"/>
                  <a:pt x="393228" y="58227"/>
                  <a:pt x="633499" y="0"/>
                </a:cubicBezTo>
                <a:cubicBezTo>
                  <a:pt x="873770" y="-58227"/>
                  <a:pt x="987259" y="56455"/>
                  <a:pt x="1319306" y="0"/>
                </a:cubicBezTo>
                <a:cubicBezTo>
                  <a:pt x="1651353" y="-56455"/>
                  <a:pt x="1694409" y="65809"/>
                  <a:pt x="1900498" y="0"/>
                </a:cubicBezTo>
                <a:cubicBezTo>
                  <a:pt x="2106587" y="-65809"/>
                  <a:pt x="2140191" y="56548"/>
                  <a:pt x="2377076" y="0"/>
                </a:cubicBezTo>
                <a:cubicBezTo>
                  <a:pt x="2613961" y="-56548"/>
                  <a:pt x="2650364" y="11833"/>
                  <a:pt x="2801346" y="0"/>
                </a:cubicBezTo>
                <a:cubicBezTo>
                  <a:pt x="2952328" y="-11833"/>
                  <a:pt x="3249488" y="24382"/>
                  <a:pt x="3487153" y="0"/>
                </a:cubicBezTo>
                <a:cubicBezTo>
                  <a:pt x="3724818" y="-24382"/>
                  <a:pt x="3760236" y="5351"/>
                  <a:pt x="3911423" y="0"/>
                </a:cubicBezTo>
                <a:cubicBezTo>
                  <a:pt x="4062610" y="-5351"/>
                  <a:pt x="4381852" y="24131"/>
                  <a:pt x="4544922" y="0"/>
                </a:cubicBezTo>
                <a:cubicBezTo>
                  <a:pt x="4707992" y="-24131"/>
                  <a:pt x="4891413" y="69249"/>
                  <a:pt x="5230729" y="0"/>
                </a:cubicBezTo>
                <a:cubicBezTo>
                  <a:pt x="5238720" y="134549"/>
                  <a:pt x="5210994" y="283246"/>
                  <a:pt x="5230729" y="369332"/>
                </a:cubicBezTo>
                <a:cubicBezTo>
                  <a:pt x="5083905" y="389387"/>
                  <a:pt x="4853440" y="334689"/>
                  <a:pt x="4701844" y="369332"/>
                </a:cubicBezTo>
                <a:cubicBezTo>
                  <a:pt x="4550248" y="403975"/>
                  <a:pt x="4281014" y="363357"/>
                  <a:pt x="4068345" y="369332"/>
                </a:cubicBezTo>
                <a:cubicBezTo>
                  <a:pt x="3855676" y="375307"/>
                  <a:pt x="3762679" y="366694"/>
                  <a:pt x="3591767" y="369332"/>
                </a:cubicBezTo>
                <a:cubicBezTo>
                  <a:pt x="3420855" y="371970"/>
                  <a:pt x="3164136" y="349035"/>
                  <a:pt x="3010575" y="369332"/>
                </a:cubicBezTo>
                <a:cubicBezTo>
                  <a:pt x="2857014" y="389629"/>
                  <a:pt x="2479523" y="303744"/>
                  <a:pt x="2324768" y="369332"/>
                </a:cubicBezTo>
                <a:cubicBezTo>
                  <a:pt x="2170013" y="434920"/>
                  <a:pt x="1991940" y="360245"/>
                  <a:pt x="1795884" y="369332"/>
                </a:cubicBezTo>
                <a:cubicBezTo>
                  <a:pt x="1599828" y="378419"/>
                  <a:pt x="1557538" y="354103"/>
                  <a:pt x="1319306" y="369332"/>
                </a:cubicBezTo>
                <a:cubicBezTo>
                  <a:pt x="1081074" y="384561"/>
                  <a:pt x="879281" y="295611"/>
                  <a:pt x="633499" y="369332"/>
                </a:cubicBezTo>
                <a:cubicBezTo>
                  <a:pt x="387717" y="443053"/>
                  <a:pt x="134089" y="354816"/>
                  <a:pt x="0" y="369332"/>
                </a:cubicBezTo>
                <a:cubicBezTo>
                  <a:pt x="-4596" y="282662"/>
                  <a:pt x="44203" y="145380"/>
                  <a:pt x="0" y="0"/>
                </a:cubicBezTo>
                <a:close/>
              </a:path>
            </a:pathLst>
          </a:custGeom>
          <a:blipFill>
            <a:blip r:embed="rId2"/>
            <a:tile tx="0" ty="0" sx="100000" sy="100000" flip="none" algn="tl"/>
          </a:blipFill>
          <a:ln>
            <a:solidFill>
              <a:schemeClr val="tx1"/>
            </a:solidFill>
            <a:extLst>
              <a:ext uri="{C807C97D-BFC1-408E-A445-0C87EB9F89A2}">
                <ask:lineSketchStyleProps xmlns:ask="http://schemas.microsoft.com/office/drawing/2018/sketchyshapes" sd="385072336">
                  <a:prstGeom prst="rect">
                    <a:avLst/>
                  </a:prstGeom>
                  <ask:type>
                    <ask:lineSketchScribble/>
                  </ask:type>
                </ask:lineSketchStyleProps>
              </a:ext>
            </a:extLst>
          </a:ln>
          <a:effectLst>
            <a:glow rad="228600">
              <a:schemeClr val="accent3">
                <a:satMod val="175000"/>
                <a:alpha val="40000"/>
              </a:schemeClr>
            </a:glow>
          </a:effectLst>
        </p:spPr>
        <p:txBody>
          <a:bodyPr wrap="square">
            <a:spAutoFit/>
          </a:bodyPr>
          <a:lstStyle/>
          <a:p>
            <a:r>
              <a:rPr lang="en-GB" dirty="0"/>
              <a:t>"I knew that I couldn't last very much longer there.",</a:t>
            </a:r>
          </a:p>
        </p:txBody>
      </p:sp>
      <p:sp>
        <p:nvSpPr>
          <p:cNvPr id="13" name="TextBox 12">
            <a:extLst>
              <a:ext uri="{FF2B5EF4-FFF2-40B4-BE49-F238E27FC236}">
                <a16:creationId xmlns:a16="http://schemas.microsoft.com/office/drawing/2014/main" id="{D6EF337F-B624-1EE9-FC92-63F7A4AD46A5}"/>
              </a:ext>
            </a:extLst>
          </p:cNvPr>
          <p:cNvSpPr txBox="1"/>
          <p:nvPr/>
        </p:nvSpPr>
        <p:spPr>
          <a:xfrm rot="1438120">
            <a:off x="4033601" y="3797799"/>
            <a:ext cx="3459075" cy="369332"/>
          </a:xfrm>
          <a:custGeom>
            <a:avLst/>
            <a:gdLst>
              <a:gd name="connsiteX0" fmla="*/ 0 w 3459075"/>
              <a:gd name="connsiteY0" fmla="*/ 0 h 369332"/>
              <a:gd name="connsiteX1" fmla="*/ 576513 w 3459075"/>
              <a:gd name="connsiteY1" fmla="*/ 0 h 369332"/>
              <a:gd name="connsiteX2" fmla="*/ 1049253 w 3459075"/>
              <a:gd name="connsiteY2" fmla="*/ 0 h 369332"/>
              <a:gd name="connsiteX3" fmla="*/ 1521993 w 3459075"/>
              <a:gd name="connsiteY3" fmla="*/ 0 h 369332"/>
              <a:gd name="connsiteX4" fmla="*/ 2133096 w 3459075"/>
              <a:gd name="connsiteY4" fmla="*/ 0 h 369332"/>
              <a:gd name="connsiteX5" fmla="*/ 2744200 w 3459075"/>
              <a:gd name="connsiteY5" fmla="*/ 0 h 369332"/>
              <a:gd name="connsiteX6" fmla="*/ 3459075 w 3459075"/>
              <a:gd name="connsiteY6" fmla="*/ 0 h 369332"/>
              <a:gd name="connsiteX7" fmla="*/ 3459075 w 3459075"/>
              <a:gd name="connsiteY7" fmla="*/ 369332 h 369332"/>
              <a:gd name="connsiteX8" fmla="*/ 2986335 w 3459075"/>
              <a:gd name="connsiteY8" fmla="*/ 369332 h 369332"/>
              <a:gd name="connsiteX9" fmla="*/ 2513595 w 3459075"/>
              <a:gd name="connsiteY9" fmla="*/ 369332 h 369332"/>
              <a:gd name="connsiteX10" fmla="*/ 2006264 w 3459075"/>
              <a:gd name="connsiteY10" fmla="*/ 369332 h 369332"/>
              <a:gd name="connsiteX11" fmla="*/ 1464342 w 3459075"/>
              <a:gd name="connsiteY11" fmla="*/ 369332 h 369332"/>
              <a:gd name="connsiteX12" fmla="*/ 922420 w 3459075"/>
              <a:gd name="connsiteY12" fmla="*/ 369332 h 369332"/>
              <a:gd name="connsiteX13" fmla="*/ 0 w 3459075"/>
              <a:gd name="connsiteY13" fmla="*/ 369332 h 369332"/>
              <a:gd name="connsiteX14" fmla="*/ 0 w 3459075"/>
              <a:gd name="connsiteY14"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459075" h="369332" fill="none" extrusionOk="0">
                <a:moveTo>
                  <a:pt x="0" y="0"/>
                </a:moveTo>
                <a:cubicBezTo>
                  <a:pt x="210231" y="-56447"/>
                  <a:pt x="417360" y="67058"/>
                  <a:pt x="576513" y="0"/>
                </a:cubicBezTo>
                <a:cubicBezTo>
                  <a:pt x="735666" y="-67058"/>
                  <a:pt x="927910" y="49006"/>
                  <a:pt x="1049253" y="0"/>
                </a:cubicBezTo>
                <a:cubicBezTo>
                  <a:pt x="1170596" y="-49006"/>
                  <a:pt x="1291427" y="16501"/>
                  <a:pt x="1521993" y="0"/>
                </a:cubicBezTo>
                <a:cubicBezTo>
                  <a:pt x="1752559" y="-16501"/>
                  <a:pt x="1898796" y="12324"/>
                  <a:pt x="2133096" y="0"/>
                </a:cubicBezTo>
                <a:cubicBezTo>
                  <a:pt x="2367396" y="-12324"/>
                  <a:pt x="2499379" y="68543"/>
                  <a:pt x="2744200" y="0"/>
                </a:cubicBezTo>
                <a:cubicBezTo>
                  <a:pt x="2989021" y="-68543"/>
                  <a:pt x="3238276" y="45785"/>
                  <a:pt x="3459075" y="0"/>
                </a:cubicBezTo>
                <a:cubicBezTo>
                  <a:pt x="3470799" y="77442"/>
                  <a:pt x="3429907" y="190547"/>
                  <a:pt x="3459075" y="369332"/>
                </a:cubicBezTo>
                <a:cubicBezTo>
                  <a:pt x="3330348" y="375242"/>
                  <a:pt x="3091419" y="363938"/>
                  <a:pt x="2986335" y="369332"/>
                </a:cubicBezTo>
                <a:cubicBezTo>
                  <a:pt x="2881251" y="374726"/>
                  <a:pt x="2679497" y="316915"/>
                  <a:pt x="2513595" y="369332"/>
                </a:cubicBezTo>
                <a:cubicBezTo>
                  <a:pt x="2347693" y="421749"/>
                  <a:pt x="2138458" y="344791"/>
                  <a:pt x="2006264" y="369332"/>
                </a:cubicBezTo>
                <a:cubicBezTo>
                  <a:pt x="1874070" y="393873"/>
                  <a:pt x="1730917" y="364444"/>
                  <a:pt x="1464342" y="369332"/>
                </a:cubicBezTo>
                <a:cubicBezTo>
                  <a:pt x="1197767" y="374220"/>
                  <a:pt x="1089036" y="362563"/>
                  <a:pt x="922420" y="369332"/>
                </a:cubicBezTo>
                <a:cubicBezTo>
                  <a:pt x="755804" y="376101"/>
                  <a:pt x="351190" y="304766"/>
                  <a:pt x="0" y="369332"/>
                </a:cubicBezTo>
                <a:cubicBezTo>
                  <a:pt x="-17432" y="290057"/>
                  <a:pt x="1412" y="114952"/>
                  <a:pt x="0" y="0"/>
                </a:cubicBezTo>
                <a:close/>
              </a:path>
              <a:path w="3459075" h="369332" stroke="0" extrusionOk="0">
                <a:moveTo>
                  <a:pt x="0" y="0"/>
                </a:moveTo>
                <a:cubicBezTo>
                  <a:pt x="110461" y="-29526"/>
                  <a:pt x="334586" y="5292"/>
                  <a:pt x="507331" y="0"/>
                </a:cubicBezTo>
                <a:cubicBezTo>
                  <a:pt x="680076" y="-5292"/>
                  <a:pt x="809225" y="13191"/>
                  <a:pt x="1014662" y="0"/>
                </a:cubicBezTo>
                <a:cubicBezTo>
                  <a:pt x="1220099" y="-13191"/>
                  <a:pt x="1341407" y="4875"/>
                  <a:pt x="1591174" y="0"/>
                </a:cubicBezTo>
                <a:cubicBezTo>
                  <a:pt x="1840941" y="-4875"/>
                  <a:pt x="1936484" y="55466"/>
                  <a:pt x="2063915" y="0"/>
                </a:cubicBezTo>
                <a:cubicBezTo>
                  <a:pt x="2191346" y="-55466"/>
                  <a:pt x="2579146" y="258"/>
                  <a:pt x="2709609" y="0"/>
                </a:cubicBezTo>
                <a:cubicBezTo>
                  <a:pt x="2840072" y="-258"/>
                  <a:pt x="3099838" y="64146"/>
                  <a:pt x="3459075" y="0"/>
                </a:cubicBezTo>
                <a:cubicBezTo>
                  <a:pt x="3489769" y="161308"/>
                  <a:pt x="3457898" y="192213"/>
                  <a:pt x="3459075" y="369332"/>
                </a:cubicBezTo>
                <a:cubicBezTo>
                  <a:pt x="3251197" y="428975"/>
                  <a:pt x="3059251" y="368378"/>
                  <a:pt x="2917153" y="369332"/>
                </a:cubicBezTo>
                <a:cubicBezTo>
                  <a:pt x="2775055" y="370286"/>
                  <a:pt x="2443136" y="332096"/>
                  <a:pt x="2306050" y="369332"/>
                </a:cubicBezTo>
                <a:cubicBezTo>
                  <a:pt x="2168964" y="406568"/>
                  <a:pt x="1945973" y="358898"/>
                  <a:pt x="1660356" y="369332"/>
                </a:cubicBezTo>
                <a:cubicBezTo>
                  <a:pt x="1374739" y="379766"/>
                  <a:pt x="1300444" y="294707"/>
                  <a:pt x="1014662" y="369332"/>
                </a:cubicBezTo>
                <a:cubicBezTo>
                  <a:pt x="728880" y="443957"/>
                  <a:pt x="218777" y="345466"/>
                  <a:pt x="0" y="369332"/>
                </a:cubicBezTo>
                <a:cubicBezTo>
                  <a:pt x="-28130" y="212454"/>
                  <a:pt x="35964" y="149515"/>
                  <a:pt x="0" y="0"/>
                </a:cubicBezTo>
                <a:close/>
              </a:path>
            </a:pathLst>
          </a:custGeom>
          <a:blipFill>
            <a:blip r:embed="rId2"/>
            <a:tile tx="0" ty="0" sx="100000" sy="100000" flip="none" algn="tl"/>
          </a:blipFill>
          <a:ln>
            <a:solidFill>
              <a:schemeClr val="tx1"/>
            </a:solidFill>
            <a:extLst>
              <a:ext uri="{C807C97D-BFC1-408E-A445-0C87EB9F89A2}">
                <ask:lineSketchStyleProps xmlns:ask="http://schemas.microsoft.com/office/drawing/2018/sketchyshapes" sd="1532553657">
                  <a:prstGeom prst="rect">
                    <a:avLst/>
                  </a:prstGeom>
                  <ask:type>
                    <ask:lineSketchScribble/>
                  </ask:type>
                </ask:lineSketchStyleProps>
              </a:ext>
            </a:extLst>
          </a:ln>
          <a:effectLst>
            <a:glow rad="228600">
              <a:schemeClr val="accent3">
                <a:satMod val="175000"/>
                <a:alpha val="40000"/>
              </a:schemeClr>
            </a:glow>
          </a:effectLst>
        </p:spPr>
        <p:txBody>
          <a:bodyPr wrap="square">
            <a:spAutoFit/>
          </a:bodyPr>
          <a:lstStyle/>
          <a:p>
            <a:r>
              <a:rPr lang="en-GB" dirty="0"/>
              <a:t>'And they would probably kill me.',</a:t>
            </a:r>
          </a:p>
        </p:txBody>
      </p:sp>
      <p:sp>
        <p:nvSpPr>
          <p:cNvPr id="15" name="TextBox 14">
            <a:extLst>
              <a:ext uri="{FF2B5EF4-FFF2-40B4-BE49-F238E27FC236}">
                <a16:creationId xmlns:a16="http://schemas.microsoft.com/office/drawing/2014/main" id="{81008069-A157-6F9D-91CE-59AA35E34526}"/>
              </a:ext>
            </a:extLst>
          </p:cNvPr>
          <p:cNvSpPr txBox="1"/>
          <p:nvPr/>
        </p:nvSpPr>
        <p:spPr>
          <a:xfrm rot="1438120">
            <a:off x="5640145" y="2067898"/>
            <a:ext cx="3249027" cy="369332"/>
          </a:xfrm>
          <a:custGeom>
            <a:avLst/>
            <a:gdLst>
              <a:gd name="connsiteX0" fmla="*/ 0 w 3249027"/>
              <a:gd name="connsiteY0" fmla="*/ 0 h 369332"/>
              <a:gd name="connsiteX1" fmla="*/ 476524 w 3249027"/>
              <a:gd name="connsiteY1" fmla="*/ 0 h 369332"/>
              <a:gd name="connsiteX2" fmla="*/ 1083009 w 3249027"/>
              <a:gd name="connsiteY2" fmla="*/ 0 h 369332"/>
              <a:gd name="connsiteX3" fmla="*/ 1624514 w 3249027"/>
              <a:gd name="connsiteY3" fmla="*/ 0 h 369332"/>
              <a:gd name="connsiteX4" fmla="*/ 2133528 w 3249027"/>
              <a:gd name="connsiteY4" fmla="*/ 0 h 369332"/>
              <a:gd name="connsiteX5" fmla="*/ 2610052 w 3249027"/>
              <a:gd name="connsiteY5" fmla="*/ 0 h 369332"/>
              <a:gd name="connsiteX6" fmla="*/ 3249027 w 3249027"/>
              <a:gd name="connsiteY6" fmla="*/ 0 h 369332"/>
              <a:gd name="connsiteX7" fmla="*/ 3249027 w 3249027"/>
              <a:gd name="connsiteY7" fmla="*/ 369332 h 369332"/>
              <a:gd name="connsiteX8" fmla="*/ 2675032 w 3249027"/>
              <a:gd name="connsiteY8" fmla="*/ 369332 h 369332"/>
              <a:gd name="connsiteX9" fmla="*/ 2068547 w 3249027"/>
              <a:gd name="connsiteY9" fmla="*/ 369332 h 369332"/>
              <a:gd name="connsiteX10" fmla="*/ 1624514 w 3249027"/>
              <a:gd name="connsiteY10" fmla="*/ 369332 h 369332"/>
              <a:gd name="connsiteX11" fmla="*/ 1083009 w 3249027"/>
              <a:gd name="connsiteY11" fmla="*/ 369332 h 369332"/>
              <a:gd name="connsiteX12" fmla="*/ 638975 w 3249027"/>
              <a:gd name="connsiteY12" fmla="*/ 369332 h 369332"/>
              <a:gd name="connsiteX13" fmla="*/ 0 w 3249027"/>
              <a:gd name="connsiteY13" fmla="*/ 369332 h 369332"/>
              <a:gd name="connsiteX14" fmla="*/ 0 w 3249027"/>
              <a:gd name="connsiteY14"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249027" h="369332" fill="none" extrusionOk="0">
                <a:moveTo>
                  <a:pt x="0" y="0"/>
                </a:moveTo>
                <a:cubicBezTo>
                  <a:pt x="122283" y="-30328"/>
                  <a:pt x="337218" y="23947"/>
                  <a:pt x="476524" y="0"/>
                </a:cubicBezTo>
                <a:cubicBezTo>
                  <a:pt x="615830" y="-23947"/>
                  <a:pt x="844090" y="25743"/>
                  <a:pt x="1083009" y="0"/>
                </a:cubicBezTo>
                <a:cubicBezTo>
                  <a:pt x="1321928" y="-25743"/>
                  <a:pt x="1459015" y="8473"/>
                  <a:pt x="1624514" y="0"/>
                </a:cubicBezTo>
                <a:cubicBezTo>
                  <a:pt x="1790013" y="-8473"/>
                  <a:pt x="2011262" y="60640"/>
                  <a:pt x="2133528" y="0"/>
                </a:cubicBezTo>
                <a:cubicBezTo>
                  <a:pt x="2255794" y="-60640"/>
                  <a:pt x="2494511" y="34228"/>
                  <a:pt x="2610052" y="0"/>
                </a:cubicBezTo>
                <a:cubicBezTo>
                  <a:pt x="2725593" y="-34228"/>
                  <a:pt x="2933712" y="44458"/>
                  <a:pt x="3249027" y="0"/>
                </a:cubicBezTo>
                <a:cubicBezTo>
                  <a:pt x="3290261" y="168198"/>
                  <a:pt x="3241389" y="193954"/>
                  <a:pt x="3249027" y="369332"/>
                </a:cubicBezTo>
                <a:cubicBezTo>
                  <a:pt x="3115448" y="390875"/>
                  <a:pt x="2922433" y="354259"/>
                  <a:pt x="2675032" y="369332"/>
                </a:cubicBezTo>
                <a:cubicBezTo>
                  <a:pt x="2427631" y="384405"/>
                  <a:pt x="2195883" y="351720"/>
                  <a:pt x="2068547" y="369332"/>
                </a:cubicBezTo>
                <a:cubicBezTo>
                  <a:pt x="1941211" y="386944"/>
                  <a:pt x="1828879" y="349052"/>
                  <a:pt x="1624514" y="369332"/>
                </a:cubicBezTo>
                <a:cubicBezTo>
                  <a:pt x="1420149" y="389612"/>
                  <a:pt x="1251704" y="322273"/>
                  <a:pt x="1083009" y="369332"/>
                </a:cubicBezTo>
                <a:cubicBezTo>
                  <a:pt x="914315" y="416391"/>
                  <a:pt x="734278" y="318602"/>
                  <a:pt x="638975" y="369332"/>
                </a:cubicBezTo>
                <a:cubicBezTo>
                  <a:pt x="543672" y="420062"/>
                  <a:pt x="224616" y="316953"/>
                  <a:pt x="0" y="369332"/>
                </a:cubicBezTo>
                <a:cubicBezTo>
                  <a:pt x="-40854" y="267577"/>
                  <a:pt x="21923" y="155109"/>
                  <a:pt x="0" y="0"/>
                </a:cubicBezTo>
                <a:close/>
              </a:path>
              <a:path w="3249027" h="369332" stroke="0" extrusionOk="0">
                <a:moveTo>
                  <a:pt x="0" y="0"/>
                </a:moveTo>
                <a:cubicBezTo>
                  <a:pt x="167550" y="-46487"/>
                  <a:pt x="315906" y="2519"/>
                  <a:pt x="444034" y="0"/>
                </a:cubicBezTo>
                <a:cubicBezTo>
                  <a:pt x="572162" y="-2519"/>
                  <a:pt x="861126" y="56750"/>
                  <a:pt x="985538" y="0"/>
                </a:cubicBezTo>
                <a:cubicBezTo>
                  <a:pt x="1109950" y="-56750"/>
                  <a:pt x="1261034" y="51663"/>
                  <a:pt x="1462062" y="0"/>
                </a:cubicBezTo>
                <a:cubicBezTo>
                  <a:pt x="1663090" y="-51663"/>
                  <a:pt x="1813254" y="3523"/>
                  <a:pt x="2003567" y="0"/>
                </a:cubicBezTo>
                <a:cubicBezTo>
                  <a:pt x="2193881" y="-3523"/>
                  <a:pt x="2348355" y="6736"/>
                  <a:pt x="2480091" y="0"/>
                </a:cubicBezTo>
                <a:cubicBezTo>
                  <a:pt x="2611827" y="-6736"/>
                  <a:pt x="3078977" y="66149"/>
                  <a:pt x="3249027" y="0"/>
                </a:cubicBezTo>
                <a:cubicBezTo>
                  <a:pt x="3285223" y="180804"/>
                  <a:pt x="3242622" y="256008"/>
                  <a:pt x="3249027" y="369332"/>
                </a:cubicBezTo>
                <a:cubicBezTo>
                  <a:pt x="3044527" y="438055"/>
                  <a:pt x="2889427" y="339531"/>
                  <a:pt x="2642542" y="369332"/>
                </a:cubicBezTo>
                <a:cubicBezTo>
                  <a:pt x="2395657" y="399133"/>
                  <a:pt x="2259991" y="320782"/>
                  <a:pt x="2036057" y="369332"/>
                </a:cubicBezTo>
                <a:cubicBezTo>
                  <a:pt x="1812124" y="417882"/>
                  <a:pt x="1610370" y="354965"/>
                  <a:pt x="1429572" y="369332"/>
                </a:cubicBezTo>
                <a:cubicBezTo>
                  <a:pt x="1248775" y="383699"/>
                  <a:pt x="1037828" y="327573"/>
                  <a:pt x="888067" y="369332"/>
                </a:cubicBezTo>
                <a:cubicBezTo>
                  <a:pt x="738307" y="411091"/>
                  <a:pt x="199519" y="364055"/>
                  <a:pt x="0" y="369332"/>
                </a:cubicBezTo>
                <a:cubicBezTo>
                  <a:pt x="-18174" y="235952"/>
                  <a:pt x="7302" y="140008"/>
                  <a:pt x="0" y="0"/>
                </a:cubicBezTo>
                <a:close/>
              </a:path>
            </a:pathLst>
          </a:custGeom>
          <a:blipFill>
            <a:blip r:embed="rId2"/>
            <a:tile tx="0" ty="0" sx="100000" sy="100000" flip="none" algn="tl"/>
          </a:blipFill>
          <a:ln>
            <a:solidFill>
              <a:schemeClr val="tx1"/>
            </a:solidFill>
            <a:extLst>
              <a:ext uri="{C807C97D-BFC1-408E-A445-0C87EB9F89A2}">
                <ask:lineSketchStyleProps xmlns:ask="http://schemas.microsoft.com/office/drawing/2018/sketchyshapes" sd="2006365017">
                  <a:prstGeom prst="rect">
                    <a:avLst/>
                  </a:prstGeom>
                  <ask:type>
                    <ask:lineSketchScribble/>
                  </ask:type>
                </ask:lineSketchStyleProps>
              </a:ext>
            </a:extLst>
          </a:ln>
          <a:effectLst>
            <a:glow rad="228600">
              <a:schemeClr val="accent3">
                <a:satMod val="175000"/>
                <a:alpha val="40000"/>
              </a:schemeClr>
            </a:glow>
          </a:effectLst>
        </p:spPr>
        <p:txBody>
          <a:bodyPr wrap="square">
            <a:spAutoFit/>
          </a:bodyPr>
          <a:lstStyle/>
          <a:p>
            <a:r>
              <a:rPr lang="en-GB" dirty="0"/>
              <a:t>"Don't shoot! Don't shoot!",</a:t>
            </a:r>
          </a:p>
        </p:txBody>
      </p:sp>
      <p:sp>
        <p:nvSpPr>
          <p:cNvPr id="17" name="TextBox 16">
            <a:extLst>
              <a:ext uri="{FF2B5EF4-FFF2-40B4-BE49-F238E27FC236}">
                <a16:creationId xmlns:a16="http://schemas.microsoft.com/office/drawing/2014/main" id="{0E428F51-5318-5E9C-81AE-BFB87F9A6934}"/>
              </a:ext>
            </a:extLst>
          </p:cNvPr>
          <p:cNvSpPr txBox="1"/>
          <p:nvPr/>
        </p:nvSpPr>
        <p:spPr>
          <a:xfrm>
            <a:off x="8497310" y="3665444"/>
            <a:ext cx="3459075" cy="369332"/>
          </a:xfrm>
          <a:custGeom>
            <a:avLst/>
            <a:gdLst>
              <a:gd name="connsiteX0" fmla="*/ 0 w 3459075"/>
              <a:gd name="connsiteY0" fmla="*/ 0 h 369332"/>
              <a:gd name="connsiteX1" fmla="*/ 576513 w 3459075"/>
              <a:gd name="connsiteY1" fmla="*/ 0 h 369332"/>
              <a:gd name="connsiteX2" fmla="*/ 1118434 w 3459075"/>
              <a:gd name="connsiteY2" fmla="*/ 0 h 369332"/>
              <a:gd name="connsiteX3" fmla="*/ 1660356 w 3459075"/>
              <a:gd name="connsiteY3" fmla="*/ 0 h 369332"/>
              <a:gd name="connsiteX4" fmla="*/ 2236869 w 3459075"/>
              <a:gd name="connsiteY4" fmla="*/ 0 h 369332"/>
              <a:gd name="connsiteX5" fmla="*/ 2882562 w 3459075"/>
              <a:gd name="connsiteY5" fmla="*/ 0 h 369332"/>
              <a:gd name="connsiteX6" fmla="*/ 3459075 w 3459075"/>
              <a:gd name="connsiteY6" fmla="*/ 0 h 369332"/>
              <a:gd name="connsiteX7" fmla="*/ 3459075 w 3459075"/>
              <a:gd name="connsiteY7" fmla="*/ 369332 h 369332"/>
              <a:gd name="connsiteX8" fmla="*/ 2882563 w 3459075"/>
              <a:gd name="connsiteY8" fmla="*/ 369332 h 369332"/>
              <a:gd name="connsiteX9" fmla="*/ 2236869 w 3459075"/>
              <a:gd name="connsiteY9" fmla="*/ 369332 h 369332"/>
              <a:gd name="connsiteX10" fmla="*/ 1694947 w 3459075"/>
              <a:gd name="connsiteY10" fmla="*/ 369332 h 369332"/>
              <a:gd name="connsiteX11" fmla="*/ 1083844 w 3459075"/>
              <a:gd name="connsiteY11" fmla="*/ 369332 h 369332"/>
              <a:gd name="connsiteX12" fmla="*/ 611103 w 3459075"/>
              <a:gd name="connsiteY12" fmla="*/ 369332 h 369332"/>
              <a:gd name="connsiteX13" fmla="*/ 0 w 3459075"/>
              <a:gd name="connsiteY13" fmla="*/ 369332 h 369332"/>
              <a:gd name="connsiteX14" fmla="*/ 0 w 3459075"/>
              <a:gd name="connsiteY14"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459075" h="369332" fill="none" extrusionOk="0">
                <a:moveTo>
                  <a:pt x="0" y="0"/>
                </a:moveTo>
                <a:cubicBezTo>
                  <a:pt x="130298" y="-27702"/>
                  <a:pt x="445386" y="63343"/>
                  <a:pt x="576513" y="0"/>
                </a:cubicBezTo>
                <a:cubicBezTo>
                  <a:pt x="707640" y="-63343"/>
                  <a:pt x="855661" y="22389"/>
                  <a:pt x="1118434" y="0"/>
                </a:cubicBezTo>
                <a:cubicBezTo>
                  <a:pt x="1381207" y="-22389"/>
                  <a:pt x="1393460" y="40974"/>
                  <a:pt x="1660356" y="0"/>
                </a:cubicBezTo>
                <a:cubicBezTo>
                  <a:pt x="1927252" y="-40974"/>
                  <a:pt x="2111921" y="50283"/>
                  <a:pt x="2236869" y="0"/>
                </a:cubicBezTo>
                <a:cubicBezTo>
                  <a:pt x="2361817" y="-50283"/>
                  <a:pt x="2641484" y="18449"/>
                  <a:pt x="2882562" y="0"/>
                </a:cubicBezTo>
                <a:cubicBezTo>
                  <a:pt x="3123640" y="-18449"/>
                  <a:pt x="3197626" y="1128"/>
                  <a:pt x="3459075" y="0"/>
                </a:cubicBezTo>
                <a:cubicBezTo>
                  <a:pt x="3495186" y="87969"/>
                  <a:pt x="3415540" y="240474"/>
                  <a:pt x="3459075" y="369332"/>
                </a:cubicBezTo>
                <a:cubicBezTo>
                  <a:pt x="3193079" y="410564"/>
                  <a:pt x="3115267" y="360599"/>
                  <a:pt x="2882563" y="369332"/>
                </a:cubicBezTo>
                <a:cubicBezTo>
                  <a:pt x="2649859" y="378065"/>
                  <a:pt x="2519937" y="331390"/>
                  <a:pt x="2236869" y="369332"/>
                </a:cubicBezTo>
                <a:cubicBezTo>
                  <a:pt x="1953801" y="407274"/>
                  <a:pt x="1859318" y="357461"/>
                  <a:pt x="1694947" y="369332"/>
                </a:cubicBezTo>
                <a:cubicBezTo>
                  <a:pt x="1530576" y="381203"/>
                  <a:pt x="1216256" y="348623"/>
                  <a:pt x="1083844" y="369332"/>
                </a:cubicBezTo>
                <a:cubicBezTo>
                  <a:pt x="951432" y="390041"/>
                  <a:pt x="813681" y="327108"/>
                  <a:pt x="611103" y="369332"/>
                </a:cubicBezTo>
                <a:cubicBezTo>
                  <a:pt x="408525" y="411556"/>
                  <a:pt x="234064" y="364300"/>
                  <a:pt x="0" y="369332"/>
                </a:cubicBezTo>
                <a:cubicBezTo>
                  <a:pt x="-35298" y="187087"/>
                  <a:pt x="41240" y="139932"/>
                  <a:pt x="0" y="0"/>
                </a:cubicBezTo>
                <a:close/>
              </a:path>
              <a:path w="3459075" h="369332" stroke="0" extrusionOk="0">
                <a:moveTo>
                  <a:pt x="0" y="0"/>
                </a:moveTo>
                <a:cubicBezTo>
                  <a:pt x="155982" y="-404"/>
                  <a:pt x="399842" y="60735"/>
                  <a:pt x="507331" y="0"/>
                </a:cubicBezTo>
                <a:cubicBezTo>
                  <a:pt x="614820" y="-60735"/>
                  <a:pt x="897306" y="17411"/>
                  <a:pt x="1014662" y="0"/>
                </a:cubicBezTo>
                <a:cubicBezTo>
                  <a:pt x="1132018" y="-17411"/>
                  <a:pt x="1311863" y="10197"/>
                  <a:pt x="1521993" y="0"/>
                </a:cubicBezTo>
                <a:cubicBezTo>
                  <a:pt x="1732123" y="-10197"/>
                  <a:pt x="1907756" y="17358"/>
                  <a:pt x="2167687" y="0"/>
                </a:cubicBezTo>
                <a:cubicBezTo>
                  <a:pt x="2427618" y="-17358"/>
                  <a:pt x="2508541" y="54589"/>
                  <a:pt x="2675018" y="0"/>
                </a:cubicBezTo>
                <a:cubicBezTo>
                  <a:pt x="2841495" y="-54589"/>
                  <a:pt x="3091572" y="63803"/>
                  <a:pt x="3459075" y="0"/>
                </a:cubicBezTo>
                <a:cubicBezTo>
                  <a:pt x="3489272" y="103867"/>
                  <a:pt x="3421598" y="284729"/>
                  <a:pt x="3459075" y="369332"/>
                </a:cubicBezTo>
                <a:cubicBezTo>
                  <a:pt x="3165953" y="370101"/>
                  <a:pt x="3049382" y="329749"/>
                  <a:pt x="2847972" y="369332"/>
                </a:cubicBezTo>
                <a:cubicBezTo>
                  <a:pt x="2646562" y="408915"/>
                  <a:pt x="2479550" y="317698"/>
                  <a:pt x="2340641" y="369332"/>
                </a:cubicBezTo>
                <a:cubicBezTo>
                  <a:pt x="2201732" y="420966"/>
                  <a:pt x="1928577" y="345094"/>
                  <a:pt x="1694947" y="369332"/>
                </a:cubicBezTo>
                <a:cubicBezTo>
                  <a:pt x="1461317" y="393570"/>
                  <a:pt x="1337633" y="356130"/>
                  <a:pt x="1187616" y="369332"/>
                </a:cubicBezTo>
                <a:cubicBezTo>
                  <a:pt x="1037599" y="382534"/>
                  <a:pt x="871219" y="322369"/>
                  <a:pt x="714875" y="369332"/>
                </a:cubicBezTo>
                <a:cubicBezTo>
                  <a:pt x="558531" y="416295"/>
                  <a:pt x="193786" y="314554"/>
                  <a:pt x="0" y="369332"/>
                </a:cubicBezTo>
                <a:cubicBezTo>
                  <a:pt x="-22333" y="235796"/>
                  <a:pt x="9523" y="160458"/>
                  <a:pt x="0" y="0"/>
                </a:cubicBezTo>
                <a:close/>
              </a:path>
            </a:pathLst>
          </a:custGeom>
          <a:blipFill>
            <a:blip r:embed="rId2"/>
            <a:tile tx="0" ty="0" sx="100000" sy="100000" flip="none" algn="tl"/>
          </a:blipFill>
          <a:ln>
            <a:solidFill>
              <a:schemeClr val="tx1"/>
            </a:solidFill>
            <a:extLst>
              <a:ext uri="{C807C97D-BFC1-408E-A445-0C87EB9F89A2}">
                <ask:lineSketchStyleProps xmlns:ask="http://schemas.microsoft.com/office/drawing/2018/sketchyshapes" sd="1396764417">
                  <a:prstGeom prst="rect">
                    <a:avLst/>
                  </a:prstGeom>
                  <ask:type>
                    <ask:lineSketchScribble/>
                  </ask:type>
                </ask:lineSketchStyleProps>
              </a:ext>
            </a:extLst>
          </a:ln>
          <a:effectLst>
            <a:glow rad="228600">
              <a:schemeClr val="accent3">
                <a:satMod val="175000"/>
                <a:alpha val="40000"/>
              </a:schemeClr>
            </a:glow>
          </a:effectLst>
        </p:spPr>
        <p:txBody>
          <a:bodyPr wrap="square">
            <a:spAutoFit/>
          </a:bodyPr>
          <a:lstStyle/>
          <a:p>
            <a:r>
              <a:rPr lang="en-GB" dirty="0"/>
              <a:t>"I couldn't make it to the attic.",</a:t>
            </a:r>
          </a:p>
        </p:txBody>
      </p:sp>
      <p:sp>
        <p:nvSpPr>
          <p:cNvPr id="19" name="TextBox 18">
            <a:extLst>
              <a:ext uri="{FF2B5EF4-FFF2-40B4-BE49-F238E27FC236}">
                <a16:creationId xmlns:a16="http://schemas.microsoft.com/office/drawing/2014/main" id="{D52560A4-38EF-FDEE-C741-AB9F44F6B243}"/>
              </a:ext>
            </a:extLst>
          </p:cNvPr>
          <p:cNvSpPr txBox="1"/>
          <p:nvPr/>
        </p:nvSpPr>
        <p:spPr>
          <a:xfrm rot="20944883">
            <a:off x="7697966" y="5607062"/>
            <a:ext cx="4232108" cy="369332"/>
          </a:xfrm>
          <a:custGeom>
            <a:avLst/>
            <a:gdLst>
              <a:gd name="connsiteX0" fmla="*/ 0 w 4232108"/>
              <a:gd name="connsiteY0" fmla="*/ 0 h 369332"/>
              <a:gd name="connsiteX1" fmla="*/ 571335 w 4232108"/>
              <a:gd name="connsiteY1" fmla="*/ 0 h 369332"/>
              <a:gd name="connsiteX2" fmla="*/ 1015706 w 4232108"/>
              <a:gd name="connsiteY2" fmla="*/ 0 h 369332"/>
              <a:gd name="connsiteX3" fmla="*/ 1460077 w 4232108"/>
              <a:gd name="connsiteY3" fmla="*/ 0 h 369332"/>
              <a:gd name="connsiteX4" fmla="*/ 1862128 w 4232108"/>
              <a:gd name="connsiteY4" fmla="*/ 0 h 369332"/>
              <a:gd name="connsiteX5" fmla="*/ 2391141 w 4232108"/>
              <a:gd name="connsiteY5" fmla="*/ 0 h 369332"/>
              <a:gd name="connsiteX6" fmla="*/ 2877833 w 4232108"/>
              <a:gd name="connsiteY6" fmla="*/ 0 h 369332"/>
              <a:gd name="connsiteX7" fmla="*/ 3449168 w 4232108"/>
              <a:gd name="connsiteY7" fmla="*/ 0 h 369332"/>
              <a:gd name="connsiteX8" fmla="*/ 4232108 w 4232108"/>
              <a:gd name="connsiteY8" fmla="*/ 0 h 369332"/>
              <a:gd name="connsiteX9" fmla="*/ 4232108 w 4232108"/>
              <a:gd name="connsiteY9" fmla="*/ 369332 h 369332"/>
              <a:gd name="connsiteX10" fmla="*/ 3618452 w 4232108"/>
              <a:gd name="connsiteY10" fmla="*/ 369332 h 369332"/>
              <a:gd name="connsiteX11" fmla="*/ 3174081 w 4232108"/>
              <a:gd name="connsiteY11" fmla="*/ 369332 h 369332"/>
              <a:gd name="connsiteX12" fmla="*/ 2687389 w 4232108"/>
              <a:gd name="connsiteY12" fmla="*/ 369332 h 369332"/>
              <a:gd name="connsiteX13" fmla="*/ 2243017 w 4232108"/>
              <a:gd name="connsiteY13" fmla="*/ 369332 h 369332"/>
              <a:gd name="connsiteX14" fmla="*/ 1714004 w 4232108"/>
              <a:gd name="connsiteY14" fmla="*/ 369332 h 369332"/>
              <a:gd name="connsiteX15" fmla="*/ 1184990 w 4232108"/>
              <a:gd name="connsiteY15" fmla="*/ 369332 h 369332"/>
              <a:gd name="connsiteX16" fmla="*/ 613656 w 4232108"/>
              <a:gd name="connsiteY16" fmla="*/ 369332 h 369332"/>
              <a:gd name="connsiteX17" fmla="*/ 0 w 4232108"/>
              <a:gd name="connsiteY17" fmla="*/ 369332 h 369332"/>
              <a:gd name="connsiteX18" fmla="*/ 0 w 4232108"/>
              <a:gd name="connsiteY18"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232108" h="369332" fill="none" extrusionOk="0">
                <a:moveTo>
                  <a:pt x="0" y="0"/>
                </a:moveTo>
                <a:cubicBezTo>
                  <a:pt x="218994" y="-32765"/>
                  <a:pt x="363198" y="52746"/>
                  <a:pt x="571335" y="0"/>
                </a:cubicBezTo>
                <a:cubicBezTo>
                  <a:pt x="779472" y="-52746"/>
                  <a:pt x="903753" y="42336"/>
                  <a:pt x="1015706" y="0"/>
                </a:cubicBezTo>
                <a:cubicBezTo>
                  <a:pt x="1127659" y="-42336"/>
                  <a:pt x="1275715" y="29127"/>
                  <a:pt x="1460077" y="0"/>
                </a:cubicBezTo>
                <a:cubicBezTo>
                  <a:pt x="1644439" y="-29127"/>
                  <a:pt x="1750736" y="25310"/>
                  <a:pt x="1862128" y="0"/>
                </a:cubicBezTo>
                <a:cubicBezTo>
                  <a:pt x="1973520" y="-25310"/>
                  <a:pt x="2130635" y="58196"/>
                  <a:pt x="2391141" y="0"/>
                </a:cubicBezTo>
                <a:cubicBezTo>
                  <a:pt x="2651647" y="-58196"/>
                  <a:pt x="2670039" y="12089"/>
                  <a:pt x="2877833" y="0"/>
                </a:cubicBezTo>
                <a:cubicBezTo>
                  <a:pt x="3085627" y="-12089"/>
                  <a:pt x="3210754" y="7512"/>
                  <a:pt x="3449168" y="0"/>
                </a:cubicBezTo>
                <a:cubicBezTo>
                  <a:pt x="3687583" y="-7512"/>
                  <a:pt x="3897783" y="48714"/>
                  <a:pt x="4232108" y="0"/>
                </a:cubicBezTo>
                <a:cubicBezTo>
                  <a:pt x="4248010" y="180943"/>
                  <a:pt x="4192488" y="231934"/>
                  <a:pt x="4232108" y="369332"/>
                </a:cubicBezTo>
                <a:cubicBezTo>
                  <a:pt x="3998119" y="436897"/>
                  <a:pt x="3846180" y="354619"/>
                  <a:pt x="3618452" y="369332"/>
                </a:cubicBezTo>
                <a:cubicBezTo>
                  <a:pt x="3390724" y="384045"/>
                  <a:pt x="3297685" y="337668"/>
                  <a:pt x="3174081" y="369332"/>
                </a:cubicBezTo>
                <a:cubicBezTo>
                  <a:pt x="3050477" y="400996"/>
                  <a:pt x="2880725" y="361236"/>
                  <a:pt x="2687389" y="369332"/>
                </a:cubicBezTo>
                <a:cubicBezTo>
                  <a:pt x="2494053" y="377428"/>
                  <a:pt x="2407592" y="346758"/>
                  <a:pt x="2243017" y="369332"/>
                </a:cubicBezTo>
                <a:cubicBezTo>
                  <a:pt x="2078442" y="391906"/>
                  <a:pt x="1826330" y="345509"/>
                  <a:pt x="1714004" y="369332"/>
                </a:cubicBezTo>
                <a:cubicBezTo>
                  <a:pt x="1601678" y="393155"/>
                  <a:pt x="1402278" y="307235"/>
                  <a:pt x="1184990" y="369332"/>
                </a:cubicBezTo>
                <a:cubicBezTo>
                  <a:pt x="967702" y="431429"/>
                  <a:pt x="895002" y="324140"/>
                  <a:pt x="613656" y="369332"/>
                </a:cubicBezTo>
                <a:cubicBezTo>
                  <a:pt x="332310" y="414524"/>
                  <a:pt x="177947" y="330318"/>
                  <a:pt x="0" y="369332"/>
                </a:cubicBezTo>
                <a:cubicBezTo>
                  <a:pt x="-40421" y="194321"/>
                  <a:pt x="9033" y="91317"/>
                  <a:pt x="0" y="0"/>
                </a:cubicBezTo>
                <a:close/>
              </a:path>
              <a:path w="4232108" h="369332" stroke="0" extrusionOk="0">
                <a:moveTo>
                  <a:pt x="0" y="0"/>
                </a:moveTo>
                <a:cubicBezTo>
                  <a:pt x="172946" y="-8428"/>
                  <a:pt x="351733" y="49882"/>
                  <a:pt x="444371" y="0"/>
                </a:cubicBezTo>
                <a:cubicBezTo>
                  <a:pt x="537009" y="-49882"/>
                  <a:pt x="880648" y="47303"/>
                  <a:pt x="1015706" y="0"/>
                </a:cubicBezTo>
                <a:cubicBezTo>
                  <a:pt x="1150764" y="-47303"/>
                  <a:pt x="1320480" y="18804"/>
                  <a:pt x="1460077" y="0"/>
                </a:cubicBezTo>
                <a:cubicBezTo>
                  <a:pt x="1599674" y="-18804"/>
                  <a:pt x="1809216" y="66261"/>
                  <a:pt x="2073733" y="0"/>
                </a:cubicBezTo>
                <a:cubicBezTo>
                  <a:pt x="2338250" y="-66261"/>
                  <a:pt x="2349867" y="20379"/>
                  <a:pt x="2475783" y="0"/>
                </a:cubicBezTo>
                <a:cubicBezTo>
                  <a:pt x="2601699" y="-20379"/>
                  <a:pt x="2726654" y="8742"/>
                  <a:pt x="2962476" y="0"/>
                </a:cubicBezTo>
                <a:cubicBezTo>
                  <a:pt x="3198298" y="-8742"/>
                  <a:pt x="3293994" y="4320"/>
                  <a:pt x="3491489" y="0"/>
                </a:cubicBezTo>
                <a:cubicBezTo>
                  <a:pt x="3688984" y="-4320"/>
                  <a:pt x="3912973" y="36049"/>
                  <a:pt x="4232108" y="0"/>
                </a:cubicBezTo>
                <a:cubicBezTo>
                  <a:pt x="4254263" y="110067"/>
                  <a:pt x="4202974" y="261210"/>
                  <a:pt x="4232108" y="369332"/>
                </a:cubicBezTo>
                <a:cubicBezTo>
                  <a:pt x="4058769" y="380280"/>
                  <a:pt x="3854489" y="347613"/>
                  <a:pt x="3618452" y="369332"/>
                </a:cubicBezTo>
                <a:cubicBezTo>
                  <a:pt x="3382415" y="391051"/>
                  <a:pt x="3325407" y="325769"/>
                  <a:pt x="3216402" y="369332"/>
                </a:cubicBezTo>
                <a:cubicBezTo>
                  <a:pt x="3107397" y="412895"/>
                  <a:pt x="2922069" y="343702"/>
                  <a:pt x="2814352" y="369332"/>
                </a:cubicBezTo>
                <a:cubicBezTo>
                  <a:pt x="2706635" y="394962"/>
                  <a:pt x="2422830" y="312799"/>
                  <a:pt x="2200696" y="369332"/>
                </a:cubicBezTo>
                <a:cubicBezTo>
                  <a:pt x="1978562" y="425865"/>
                  <a:pt x="1822489" y="339667"/>
                  <a:pt x="1714004" y="369332"/>
                </a:cubicBezTo>
                <a:cubicBezTo>
                  <a:pt x="1605519" y="398997"/>
                  <a:pt x="1399208" y="342960"/>
                  <a:pt x="1227311" y="369332"/>
                </a:cubicBezTo>
                <a:cubicBezTo>
                  <a:pt x="1055414" y="395704"/>
                  <a:pt x="802009" y="317896"/>
                  <a:pt x="655977" y="369332"/>
                </a:cubicBezTo>
                <a:cubicBezTo>
                  <a:pt x="509945" y="420768"/>
                  <a:pt x="141721" y="290754"/>
                  <a:pt x="0" y="369332"/>
                </a:cubicBezTo>
                <a:cubicBezTo>
                  <a:pt x="-23209" y="265630"/>
                  <a:pt x="26089" y="118325"/>
                  <a:pt x="0" y="0"/>
                </a:cubicBezTo>
                <a:close/>
              </a:path>
            </a:pathLst>
          </a:custGeom>
          <a:blipFill>
            <a:blip r:embed="rId2"/>
            <a:tile tx="0" ty="0" sx="100000" sy="100000" flip="none" algn="tl"/>
          </a:blipFill>
          <a:ln>
            <a:solidFill>
              <a:schemeClr val="tx1"/>
            </a:solidFill>
            <a:extLst>
              <a:ext uri="{C807C97D-BFC1-408E-A445-0C87EB9F89A2}">
                <ask:lineSketchStyleProps xmlns:ask="http://schemas.microsoft.com/office/drawing/2018/sketchyshapes" sd="1648543917">
                  <a:prstGeom prst="rect">
                    <a:avLst/>
                  </a:prstGeom>
                  <ask:type>
                    <ask:lineSketchScribble/>
                  </ask:type>
                </ask:lineSketchStyleProps>
              </a:ext>
            </a:extLst>
          </a:ln>
          <a:effectLst>
            <a:glow rad="228600">
              <a:schemeClr val="accent3">
                <a:satMod val="175000"/>
                <a:alpha val="40000"/>
              </a:schemeClr>
            </a:glow>
          </a:effectLst>
        </p:spPr>
        <p:txBody>
          <a:bodyPr wrap="square">
            <a:spAutoFit/>
          </a:bodyPr>
          <a:lstStyle/>
          <a:p>
            <a:r>
              <a:rPr lang="en-GB" dirty="0"/>
              <a:t>"You're going to get us all killed, he said."</a:t>
            </a:r>
          </a:p>
        </p:txBody>
      </p:sp>
      <p:sp>
        <p:nvSpPr>
          <p:cNvPr id="21" name="TextBox 20">
            <a:extLst>
              <a:ext uri="{FF2B5EF4-FFF2-40B4-BE49-F238E27FC236}">
                <a16:creationId xmlns:a16="http://schemas.microsoft.com/office/drawing/2014/main" id="{FC61FDF8-48F9-4381-DCDA-C5FAA8D48075}"/>
              </a:ext>
            </a:extLst>
          </p:cNvPr>
          <p:cNvSpPr txBox="1"/>
          <p:nvPr/>
        </p:nvSpPr>
        <p:spPr>
          <a:xfrm rot="1438120">
            <a:off x="1136597" y="4912574"/>
            <a:ext cx="3049003" cy="369332"/>
          </a:xfrm>
          <a:custGeom>
            <a:avLst/>
            <a:gdLst>
              <a:gd name="connsiteX0" fmla="*/ 0 w 3049003"/>
              <a:gd name="connsiteY0" fmla="*/ 0 h 369332"/>
              <a:gd name="connsiteX1" fmla="*/ 508167 w 3049003"/>
              <a:gd name="connsiteY1" fmla="*/ 0 h 369332"/>
              <a:gd name="connsiteX2" fmla="*/ 1046824 w 3049003"/>
              <a:gd name="connsiteY2" fmla="*/ 0 h 369332"/>
              <a:gd name="connsiteX3" fmla="*/ 1463521 w 3049003"/>
              <a:gd name="connsiteY3" fmla="*/ 0 h 369332"/>
              <a:gd name="connsiteX4" fmla="*/ 1941199 w 3049003"/>
              <a:gd name="connsiteY4" fmla="*/ 0 h 369332"/>
              <a:gd name="connsiteX5" fmla="*/ 2479856 w 3049003"/>
              <a:gd name="connsiteY5" fmla="*/ 0 h 369332"/>
              <a:gd name="connsiteX6" fmla="*/ 3049003 w 3049003"/>
              <a:gd name="connsiteY6" fmla="*/ 0 h 369332"/>
              <a:gd name="connsiteX7" fmla="*/ 3049003 w 3049003"/>
              <a:gd name="connsiteY7" fmla="*/ 369332 h 369332"/>
              <a:gd name="connsiteX8" fmla="*/ 2510346 w 3049003"/>
              <a:gd name="connsiteY8" fmla="*/ 369332 h 369332"/>
              <a:gd name="connsiteX9" fmla="*/ 2002179 w 3049003"/>
              <a:gd name="connsiteY9" fmla="*/ 369332 h 369332"/>
              <a:gd name="connsiteX10" fmla="*/ 1585482 w 3049003"/>
              <a:gd name="connsiteY10" fmla="*/ 369332 h 369332"/>
              <a:gd name="connsiteX11" fmla="*/ 1107804 w 3049003"/>
              <a:gd name="connsiteY11" fmla="*/ 369332 h 369332"/>
              <a:gd name="connsiteX12" fmla="*/ 660617 w 3049003"/>
              <a:gd name="connsiteY12" fmla="*/ 369332 h 369332"/>
              <a:gd name="connsiteX13" fmla="*/ 0 w 3049003"/>
              <a:gd name="connsiteY13" fmla="*/ 369332 h 369332"/>
              <a:gd name="connsiteX14" fmla="*/ 0 w 3049003"/>
              <a:gd name="connsiteY14"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49003" h="369332" fill="none" extrusionOk="0">
                <a:moveTo>
                  <a:pt x="0" y="0"/>
                </a:moveTo>
                <a:cubicBezTo>
                  <a:pt x="113166" y="-25129"/>
                  <a:pt x="392912" y="7308"/>
                  <a:pt x="508167" y="0"/>
                </a:cubicBezTo>
                <a:cubicBezTo>
                  <a:pt x="623422" y="-7308"/>
                  <a:pt x="784930" y="63575"/>
                  <a:pt x="1046824" y="0"/>
                </a:cubicBezTo>
                <a:cubicBezTo>
                  <a:pt x="1308718" y="-63575"/>
                  <a:pt x="1350904" y="1724"/>
                  <a:pt x="1463521" y="0"/>
                </a:cubicBezTo>
                <a:cubicBezTo>
                  <a:pt x="1576138" y="-1724"/>
                  <a:pt x="1780355" y="44512"/>
                  <a:pt x="1941199" y="0"/>
                </a:cubicBezTo>
                <a:cubicBezTo>
                  <a:pt x="2102043" y="-44512"/>
                  <a:pt x="2296504" y="36628"/>
                  <a:pt x="2479856" y="0"/>
                </a:cubicBezTo>
                <a:cubicBezTo>
                  <a:pt x="2663208" y="-36628"/>
                  <a:pt x="2933197" y="8172"/>
                  <a:pt x="3049003" y="0"/>
                </a:cubicBezTo>
                <a:cubicBezTo>
                  <a:pt x="3052621" y="115247"/>
                  <a:pt x="3040504" y="258546"/>
                  <a:pt x="3049003" y="369332"/>
                </a:cubicBezTo>
                <a:cubicBezTo>
                  <a:pt x="2843941" y="420307"/>
                  <a:pt x="2752394" y="361944"/>
                  <a:pt x="2510346" y="369332"/>
                </a:cubicBezTo>
                <a:cubicBezTo>
                  <a:pt x="2268298" y="376720"/>
                  <a:pt x="2213726" y="353577"/>
                  <a:pt x="2002179" y="369332"/>
                </a:cubicBezTo>
                <a:cubicBezTo>
                  <a:pt x="1790632" y="385087"/>
                  <a:pt x="1755723" y="329467"/>
                  <a:pt x="1585482" y="369332"/>
                </a:cubicBezTo>
                <a:cubicBezTo>
                  <a:pt x="1415241" y="409197"/>
                  <a:pt x="1310704" y="354251"/>
                  <a:pt x="1107804" y="369332"/>
                </a:cubicBezTo>
                <a:cubicBezTo>
                  <a:pt x="904904" y="384413"/>
                  <a:pt x="813259" y="348627"/>
                  <a:pt x="660617" y="369332"/>
                </a:cubicBezTo>
                <a:cubicBezTo>
                  <a:pt x="507975" y="390037"/>
                  <a:pt x="162074" y="293717"/>
                  <a:pt x="0" y="369332"/>
                </a:cubicBezTo>
                <a:cubicBezTo>
                  <a:pt x="-24306" y="264188"/>
                  <a:pt x="915" y="105321"/>
                  <a:pt x="0" y="0"/>
                </a:cubicBezTo>
                <a:close/>
              </a:path>
              <a:path w="3049003" h="369332" stroke="0" extrusionOk="0">
                <a:moveTo>
                  <a:pt x="0" y="0"/>
                </a:moveTo>
                <a:cubicBezTo>
                  <a:pt x="213551" y="-43073"/>
                  <a:pt x="294617" y="32427"/>
                  <a:pt x="508167" y="0"/>
                </a:cubicBezTo>
                <a:cubicBezTo>
                  <a:pt x="721717" y="-32427"/>
                  <a:pt x="737035" y="4856"/>
                  <a:pt x="955354" y="0"/>
                </a:cubicBezTo>
                <a:cubicBezTo>
                  <a:pt x="1173673" y="-4856"/>
                  <a:pt x="1288643" y="23418"/>
                  <a:pt x="1433031" y="0"/>
                </a:cubicBezTo>
                <a:cubicBezTo>
                  <a:pt x="1577419" y="-23418"/>
                  <a:pt x="1785926" y="17823"/>
                  <a:pt x="1910709" y="0"/>
                </a:cubicBezTo>
                <a:cubicBezTo>
                  <a:pt x="2035492" y="-17823"/>
                  <a:pt x="2222554" y="23347"/>
                  <a:pt x="2388386" y="0"/>
                </a:cubicBezTo>
                <a:cubicBezTo>
                  <a:pt x="2554218" y="-23347"/>
                  <a:pt x="2767235" y="16049"/>
                  <a:pt x="3049003" y="0"/>
                </a:cubicBezTo>
                <a:cubicBezTo>
                  <a:pt x="3053862" y="158680"/>
                  <a:pt x="3013215" y="271128"/>
                  <a:pt x="3049003" y="369332"/>
                </a:cubicBezTo>
                <a:cubicBezTo>
                  <a:pt x="2858774" y="419974"/>
                  <a:pt x="2676312" y="348409"/>
                  <a:pt x="2540836" y="369332"/>
                </a:cubicBezTo>
                <a:cubicBezTo>
                  <a:pt x="2405360" y="390255"/>
                  <a:pt x="2285714" y="336637"/>
                  <a:pt x="2093649" y="369332"/>
                </a:cubicBezTo>
                <a:cubicBezTo>
                  <a:pt x="1901584" y="402027"/>
                  <a:pt x="1744640" y="333387"/>
                  <a:pt x="1646462" y="369332"/>
                </a:cubicBezTo>
                <a:cubicBezTo>
                  <a:pt x="1548284" y="405277"/>
                  <a:pt x="1274226" y="317886"/>
                  <a:pt x="1077314" y="369332"/>
                </a:cubicBezTo>
                <a:cubicBezTo>
                  <a:pt x="880402" y="420778"/>
                  <a:pt x="829817" y="361526"/>
                  <a:pt x="660617" y="369332"/>
                </a:cubicBezTo>
                <a:cubicBezTo>
                  <a:pt x="491417" y="377138"/>
                  <a:pt x="193333" y="311747"/>
                  <a:pt x="0" y="369332"/>
                </a:cubicBezTo>
                <a:cubicBezTo>
                  <a:pt x="-32317" y="251327"/>
                  <a:pt x="22999" y="175576"/>
                  <a:pt x="0" y="0"/>
                </a:cubicBezTo>
                <a:close/>
              </a:path>
            </a:pathLst>
          </a:custGeom>
          <a:blipFill>
            <a:blip r:embed="rId2"/>
            <a:tile tx="0" ty="0" sx="100000" sy="100000" flip="none" algn="tl"/>
          </a:blipFill>
          <a:ln>
            <a:solidFill>
              <a:schemeClr val="tx1"/>
            </a:solidFill>
            <a:extLst>
              <a:ext uri="{C807C97D-BFC1-408E-A445-0C87EB9F89A2}">
                <ask:lineSketchStyleProps xmlns:ask="http://schemas.microsoft.com/office/drawing/2018/sketchyshapes" sd="1511912734">
                  <a:prstGeom prst="rect">
                    <a:avLst/>
                  </a:prstGeom>
                  <ask:type>
                    <ask:lineSketchScribble/>
                  </ask:type>
                </ask:lineSketchStyleProps>
              </a:ext>
            </a:extLst>
          </a:ln>
          <a:effectLst>
            <a:glow rad="228600">
              <a:schemeClr val="accent3">
                <a:satMod val="175000"/>
                <a:alpha val="40000"/>
              </a:schemeClr>
            </a:glow>
          </a:effectLst>
        </p:spPr>
        <p:txBody>
          <a:bodyPr wrap="square">
            <a:spAutoFit/>
          </a:bodyPr>
          <a:lstStyle/>
          <a:p>
            <a:r>
              <a:rPr lang="en-GB" dirty="0"/>
              <a:t>"I said no, no, no, it's not me."</a:t>
            </a:r>
          </a:p>
        </p:txBody>
      </p:sp>
      <p:sp>
        <p:nvSpPr>
          <p:cNvPr id="23" name="TextBox 22">
            <a:extLst>
              <a:ext uri="{FF2B5EF4-FFF2-40B4-BE49-F238E27FC236}">
                <a16:creationId xmlns:a16="http://schemas.microsoft.com/office/drawing/2014/main" id="{1C067397-C5F9-C5BC-B808-F22F14B1E1E4}"/>
              </a:ext>
            </a:extLst>
          </p:cNvPr>
          <p:cNvSpPr txBox="1"/>
          <p:nvPr/>
        </p:nvSpPr>
        <p:spPr>
          <a:xfrm>
            <a:off x="3046996" y="2309140"/>
            <a:ext cx="3811003" cy="369332"/>
          </a:xfrm>
          <a:custGeom>
            <a:avLst/>
            <a:gdLst>
              <a:gd name="connsiteX0" fmla="*/ 0 w 3811003"/>
              <a:gd name="connsiteY0" fmla="*/ 0 h 369332"/>
              <a:gd name="connsiteX1" fmla="*/ 620649 w 3811003"/>
              <a:gd name="connsiteY1" fmla="*/ 0 h 369332"/>
              <a:gd name="connsiteX2" fmla="*/ 1126968 w 3811003"/>
              <a:gd name="connsiteY2" fmla="*/ 0 h 369332"/>
              <a:gd name="connsiteX3" fmla="*/ 1671397 w 3811003"/>
              <a:gd name="connsiteY3" fmla="*/ 0 h 369332"/>
              <a:gd name="connsiteX4" fmla="*/ 2139606 w 3811003"/>
              <a:gd name="connsiteY4" fmla="*/ 0 h 369332"/>
              <a:gd name="connsiteX5" fmla="*/ 2607815 w 3811003"/>
              <a:gd name="connsiteY5" fmla="*/ 0 h 369332"/>
              <a:gd name="connsiteX6" fmla="*/ 3114134 w 3811003"/>
              <a:gd name="connsiteY6" fmla="*/ 0 h 369332"/>
              <a:gd name="connsiteX7" fmla="*/ 3811003 w 3811003"/>
              <a:gd name="connsiteY7" fmla="*/ 0 h 369332"/>
              <a:gd name="connsiteX8" fmla="*/ 3811003 w 3811003"/>
              <a:gd name="connsiteY8" fmla="*/ 369332 h 369332"/>
              <a:gd name="connsiteX9" fmla="*/ 3380904 w 3811003"/>
              <a:gd name="connsiteY9" fmla="*/ 369332 h 369332"/>
              <a:gd name="connsiteX10" fmla="*/ 2836475 w 3811003"/>
              <a:gd name="connsiteY10" fmla="*/ 369332 h 369332"/>
              <a:gd name="connsiteX11" fmla="*/ 2215826 w 3811003"/>
              <a:gd name="connsiteY11" fmla="*/ 369332 h 369332"/>
              <a:gd name="connsiteX12" fmla="*/ 1595177 w 3811003"/>
              <a:gd name="connsiteY12" fmla="*/ 369332 h 369332"/>
              <a:gd name="connsiteX13" fmla="*/ 1050748 w 3811003"/>
              <a:gd name="connsiteY13" fmla="*/ 369332 h 369332"/>
              <a:gd name="connsiteX14" fmla="*/ 506319 w 3811003"/>
              <a:gd name="connsiteY14" fmla="*/ 369332 h 369332"/>
              <a:gd name="connsiteX15" fmla="*/ 0 w 3811003"/>
              <a:gd name="connsiteY15" fmla="*/ 369332 h 369332"/>
              <a:gd name="connsiteX16" fmla="*/ 0 w 3811003"/>
              <a:gd name="connsiteY16"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811003" h="369332" fill="none" extrusionOk="0">
                <a:moveTo>
                  <a:pt x="0" y="0"/>
                </a:moveTo>
                <a:cubicBezTo>
                  <a:pt x="253663" y="-37620"/>
                  <a:pt x="389638" y="36711"/>
                  <a:pt x="620649" y="0"/>
                </a:cubicBezTo>
                <a:cubicBezTo>
                  <a:pt x="851660" y="-36711"/>
                  <a:pt x="897585" y="23380"/>
                  <a:pt x="1126968" y="0"/>
                </a:cubicBezTo>
                <a:cubicBezTo>
                  <a:pt x="1356351" y="-23380"/>
                  <a:pt x="1421788" y="13010"/>
                  <a:pt x="1671397" y="0"/>
                </a:cubicBezTo>
                <a:cubicBezTo>
                  <a:pt x="1921006" y="-13010"/>
                  <a:pt x="1990603" y="41247"/>
                  <a:pt x="2139606" y="0"/>
                </a:cubicBezTo>
                <a:cubicBezTo>
                  <a:pt x="2288609" y="-41247"/>
                  <a:pt x="2386744" y="14513"/>
                  <a:pt x="2607815" y="0"/>
                </a:cubicBezTo>
                <a:cubicBezTo>
                  <a:pt x="2828886" y="-14513"/>
                  <a:pt x="3004492" y="21989"/>
                  <a:pt x="3114134" y="0"/>
                </a:cubicBezTo>
                <a:cubicBezTo>
                  <a:pt x="3223776" y="-21989"/>
                  <a:pt x="3476555" y="75235"/>
                  <a:pt x="3811003" y="0"/>
                </a:cubicBezTo>
                <a:cubicBezTo>
                  <a:pt x="3827797" y="106461"/>
                  <a:pt x="3809623" y="248543"/>
                  <a:pt x="3811003" y="369332"/>
                </a:cubicBezTo>
                <a:cubicBezTo>
                  <a:pt x="3599649" y="416431"/>
                  <a:pt x="3562704" y="362169"/>
                  <a:pt x="3380904" y="369332"/>
                </a:cubicBezTo>
                <a:cubicBezTo>
                  <a:pt x="3199104" y="376495"/>
                  <a:pt x="3031428" y="355498"/>
                  <a:pt x="2836475" y="369332"/>
                </a:cubicBezTo>
                <a:cubicBezTo>
                  <a:pt x="2641522" y="383166"/>
                  <a:pt x="2456682" y="326661"/>
                  <a:pt x="2215826" y="369332"/>
                </a:cubicBezTo>
                <a:cubicBezTo>
                  <a:pt x="1974970" y="412003"/>
                  <a:pt x="1891255" y="339693"/>
                  <a:pt x="1595177" y="369332"/>
                </a:cubicBezTo>
                <a:cubicBezTo>
                  <a:pt x="1299099" y="398971"/>
                  <a:pt x="1309281" y="343240"/>
                  <a:pt x="1050748" y="369332"/>
                </a:cubicBezTo>
                <a:cubicBezTo>
                  <a:pt x="792215" y="395424"/>
                  <a:pt x="764133" y="347834"/>
                  <a:pt x="506319" y="369332"/>
                </a:cubicBezTo>
                <a:cubicBezTo>
                  <a:pt x="248505" y="390830"/>
                  <a:pt x="102487" y="345863"/>
                  <a:pt x="0" y="369332"/>
                </a:cubicBezTo>
                <a:cubicBezTo>
                  <a:pt x="-25740" y="186411"/>
                  <a:pt x="8794" y="113347"/>
                  <a:pt x="0" y="0"/>
                </a:cubicBezTo>
                <a:close/>
              </a:path>
              <a:path w="3811003" h="369332" stroke="0" extrusionOk="0">
                <a:moveTo>
                  <a:pt x="0" y="0"/>
                </a:moveTo>
                <a:cubicBezTo>
                  <a:pt x="114181" y="-27351"/>
                  <a:pt x="351249" y="18075"/>
                  <a:pt x="468209" y="0"/>
                </a:cubicBezTo>
                <a:cubicBezTo>
                  <a:pt x="585169" y="-18075"/>
                  <a:pt x="848847" y="23047"/>
                  <a:pt x="974528" y="0"/>
                </a:cubicBezTo>
                <a:cubicBezTo>
                  <a:pt x="1100209" y="-23047"/>
                  <a:pt x="1237730" y="39739"/>
                  <a:pt x="1442737" y="0"/>
                </a:cubicBezTo>
                <a:cubicBezTo>
                  <a:pt x="1647744" y="-39739"/>
                  <a:pt x="1736934" y="35058"/>
                  <a:pt x="1949056" y="0"/>
                </a:cubicBezTo>
                <a:cubicBezTo>
                  <a:pt x="2161178" y="-35058"/>
                  <a:pt x="2301421" y="30278"/>
                  <a:pt x="2569705" y="0"/>
                </a:cubicBezTo>
                <a:cubicBezTo>
                  <a:pt x="2837989" y="-30278"/>
                  <a:pt x="2992221" y="5490"/>
                  <a:pt x="3114134" y="0"/>
                </a:cubicBezTo>
                <a:cubicBezTo>
                  <a:pt x="3236047" y="-5490"/>
                  <a:pt x="3666810" y="48473"/>
                  <a:pt x="3811003" y="0"/>
                </a:cubicBezTo>
                <a:cubicBezTo>
                  <a:pt x="3818182" y="167283"/>
                  <a:pt x="3781493" y="216771"/>
                  <a:pt x="3811003" y="369332"/>
                </a:cubicBezTo>
                <a:cubicBezTo>
                  <a:pt x="3661094" y="425484"/>
                  <a:pt x="3455330" y="303823"/>
                  <a:pt x="3228464" y="369332"/>
                </a:cubicBezTo>
                <a:cubicBezTo>
                  <a:pt x="3001598" y="434841"/>
                  <a:pt x="2858461" y="323496"/>
                  <a:pt x="2760255" y="369332"/>
                </a:cubicBezTo>
                <a:cubicBezTo>
                  <a:pt x="2662049" y="415168"/>
                  <a:pt x="2377463" y="308639"/>
                  <a:pt x="2253936" y="369332"/>
                </a:cubicBezTo>
                <a:cubicBezTo>
                  <a:pt x="2130409" y="430025"/>
                  <a:pt x="1898007" y="347540"/>
                  <a:pt x="1709507" y="369332"/>
                </a:cubicBezTo>
                <a:cubicBezTo>
                  <a:pt x="1521007" y="391124"/>
                  <a:pt x="1399832" y="346521"/>
                  <a:pt x="1279408" y="369332"/>
                </a:cubicBezTo>
                <a:cubicBezTo>
                  <a:pt x="1158984" y="392143"/>
                  <a:pt x="998463" y="318297"/>
                  <a:pt x="849309" y="369332"/>
                </a:cubicBezTo>
                <a:cubicBezTo>
                  <a:pt x="700155" y="420367"/>
                  <a:pt x="316518" y="354683"/>
                  <a:pt x="0" y="369332"/>
                </a:cubicBezTo>
                <a:cubicBezTo>
                  <a:pt x="-35959" y="250329"/>
                  <a:pt x="15367" y="149846"/>
                  <a:pt x="0" y="0"/>
                </a:cubicBezTo>
                <a:close/>
              </a:path>
            </a:pathLst>
          </a:custGeom>
          <a:blipFill>
            <a:blip r:embed="rId2"/>
            <a:tile tx="0" ty="0" sx="100000" sy="100000" flip="none" algn="tl"/>
          </a:blipFill>
          <a:ln>
            <a:solidFill>
              <a:schemeClr val="tx1"/>
            </a:solidFill>
            <a:extLst>
              <a:ext uri="{C807C97D-BFC1-408E-A445-0C87EB9F89A2}">
                <ask:lineSketchStyleProps xmlns:ask="http://schemas.microsoft.com/office/drawing/2018/sketchyshapes" sd="3426415443">
                  <a:prstGeom prst="rect">
                    <a:avLst/>
                  </a:prstGeom>
                  <ask:type>
                    <ask:lineSketchScribble/>
                  </ask:type>
                </ask:lineSketchStyleProps>
              </a:ext>
            </a:extLst>
          </a:ln>
          <a:effectLst>
            <a:glow rad="228600">
              <a:schemeClr val="accent3">
                <a:satMod val="175000"/>
                <a:alpha val="40000"/>
              </a:schemeClr>
            </a:glow>
          </a:effectLst>
        </p:spPr>
        <p:txBody>
          <a:bodyPr wrap="square">
            <a:spAutoFit/>
          </a:bodyPr>
          <a:lstStyle/>
          <a:p>
            <a:r>
              <a:rPr lang="en-GB" dirty="0"/>
              <a:t>'And I said, please, can you help me?'</a:t>
            </a:r>
          </a:p>
        </p:txBody>
      </p:sp>
      <p:sp>
        <p:nvSpPr>
          <p:cNvPr id="24" name="TextBox 23">
            <a:extLst>
              <a:ext uri="{FF2B5EF4-FFF2-40B4-BE49-F238E27FC236}">
                <a16:creationId xmlns:a16="http://schemas.microsoft.com/office/drawing/2014/main" id="{8FA0123A-A3A6-DFDD-A9F1-1895CD2FD060}"/>
              </a:ext>
            </a:extLst>
          </p:cNvPr>
          <p:cNvSpPr txBox="1"/>
          <p:nvPr/>
        </p:nvSpPr>
        <p:spPr>
          <a:xfrm>
            <a:off x="7303172" y="1535110"/>
            <a:ext cx="4527433" cy="369332"/>
          </a:xfrm>
          <a:custGeom>
            <a:avLst/>
            <a:gdLst>
              <a:gd name="connsiteX0" fmla="*/ 0 w 4527433"/>
              <a:gd name="connsiteY0" fmla="*/ 0 h 369332"/>
              <a:gd name="connsiteX1" fmla="*/ 565929 w 4527433"/>
              <a:gd name="connsiteY1" fmla="*/ 0 h 369332"/>
              <a:gd name="connsiteX2" fmla="*/ 1041310 w 4527433"/>
              <a:gd name="connsiteY2" fmla="*/ 0 h 369332"/>
              <a:gd name="connsiteX3" fmla="*/ 1516690 w 4527433"/>
              <a:gd name="connsiteY3" fmla="*/ 0 h 369332"/>
              <a:gd name="connsiteX4" fmla="*/ 2037345 w 4527433"/>
              <a:gd name="connsiteY4" fmla="*/ 0 h 369332"/>
              <a:gd name="connsiteX5" fmla="*/ 2693823 w 4527433"/>
              <a:gd name="connsiteY5" fmla="*/ 0 h 369332"/>
              <a:gd name="connsiteX6" fmla="*/ 3305026 w 4527433"/>
              <a:gd name="connsiteY6" fmla="*/ 0 h 369332"/>
              <a:gd name="connsiteX7" fmla="*/ 3916230 w 4527433"/>
              <a:gd name="connsiteY7" fmla="*/ 0 h 369332"/>
              <a:gd name="connsiteX8" fmla="*/ 4527433 w 4527433"/>
              <a:gd name="connsiteY8" fmla="*/ 0 h 369332"/>
              <a:gd name="connsiteX9" fmla="*/ 4527433 w 4527433"/>
              <a:gd name="connsiteY9" fmla="*/ 369332 h 369332"/>
              <a:gd name="connsiteX10" fmla="*/ 3870955 w 4527433"/>
              <a:gd name="connsiteY10" fmla="*/ 369332 h 369332"/>
              <a:gd name="connsiteX11" fmla="*/ 3305026 w 4527433"/>
              <a:gd name="connsiteY11" fmla="*/ 369332 h 369332"/>
              <a:gd name="connsiteX12" fmla="*/ 2739097 w 4527433"/>
              <a:gd name="connsiteY12" fmla="*/ 369332 h 369332"/>
              <a:gd name="connsiteX13" fmla="*/ 2218442 w 4527433"/>
              <a:gd name="connsiteY13" fmla="*/ 369332 h 369332"/>
              <a:gd name="connsiteX14" fmla="*/ 1607239 w 4527433"/>
              <a:gd name="connsiteY14" fmla="*/ 369332 h 369332"/>
              <a:gd name="connsiteX15" fmla="*/ 950761 w 4527433"/>
              <a:gd name="connsiteY15" fmla="*/ 369332 h 369332"/>
              <a:gd name="connsiteX16" fmla="*/ 0 w 4527433"/>
              <a:gd name="connsiteY16" fmla="*/ 369332 h 369332"/>
              <a:gd name="connsiteX17" fmla="*/ 0 w 4527433"/>
              <a:gd name="connsiteY17"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27433" h="369332" fill="none" extrusionOk="0">
                <a:moveTo>
                  <a:pt x="0" y="0"/>
                </a:moveTo>
                <a:cubicBezTo>
                  <a:pt x="229376" y="-27322"/>
                  <a:pt x="301281" y="52134"/>
                  <a:pt x="565929" y="0"/>
                </a:cubicBezTo>
                <a:cubicBezTo>
                  <a:pt x="830577" y="-52134"/>
                  <a:pt x="924253" y="43255"/>
                  <a:pt x="1041310" y="0"/>
                </a:cubicBezTo>
                <a:cubicBezTo>
                  <a:pt x="1158367" y="-43255"/>
                  <a:pt x="1413770" y="43861"/>
                  <a:pt x="1516690" y="0"/>
                </a:cubicBezTo>
                <a:cubicBezTo>
                  <a:pt x="1619610" y="-43861"/>
                  <a:pt x="1820564" y="51165"/>
                  <a:pt x="2037345" y="0"/>
                </a:cubicBezTo>
                <a:cubicBezTo>
                  <a:pt x="2254126" y="-51165"/>
                  <a:pt x="2444007" y="49630"/>
                  <a:pt x="2693823" y="0"/>
                </a:cubicBezTo>
                <a:cubicBezTo>
                  <a:pt x="2943639" y="-49630"/>
                  <a:pt x="3061329" y="13094"/>
                  <a:pt x="3305026" y="0"/>
                </a:cubicBezTo>
                <a:cubicBezTo>
                  <a:pt x="3548723" y="-13094"/>
                  <a:pt x="3720084" y="6722"/>
                  <a:pt x="3916230" y="0"/>
                </a:cubicBezTo>
                <a:cubicBezTo>
                  <a:pt x="4112376" y="-6722"/>
                  <a:pt x="4378901" y="52184"/>
                  <a:pt x="4527433" y="0"/>
                </a:cubicBezTo>
                <a:cubicBezTo>
                  <a:pt x="4533715" y="98436"/>
                  <a:pt x="4516417" y="279499"/>
                  <a:pt x="4527433" y="369332"/>
                </a:cubicBezTo>
                <a:cubicBezTo>
                  <a:pt x="4335217" y="387943"/>
                  <a:pt x="4152406" y="358696"/>
                  <a:pt x="3870955" y="369332"/>
                </a:cubicBezTo>
                <a:cubicBezTo>
                  <a:pt x="3589504" y="379968"/>
                  <a:pt x="3432691" y="320189"/>
                  <a:pt x="3305026" y="369332"/>
                </a:cubicBezTo>
                <a:cubicBezTo>
                  <a:pt x="3177361" y="418475"/>
                  <a:pt x="2855691" y="349880"/>
                  <a:pt x="2739097" y="369332"/>
                </a:cubicBezTo>
                <a:cubicBezTo>
                  <a:pt x="2622503" y="388784"/>
                  <a:pt x="2341578" y="360843"/>
                  <a:pt x="2218442" y="369332"/>
                </a:cubicBezTo>
                <a:cubicBezTo>
                  <a:pt x="2095307" y="377821"/>
                  <a:pt x="1856150" y="313800"/>
                  <a:pt x="1607239" y="369332"/>
                </a:cubicBezTo>
                <a:cubicBezTo>
                  <a:pt x="1358328" y="424864"/>
                  <a:pt x="1088102" y="300151"/>
                  <a:pt x="950761" y="369332"/>
                </a:cubicBezTo>
                <a:cubicBezTo>
                  <a:pt x="813420" y="438513"/>
                  <a:pt x="423065" y="282553"/>
                  <a:pt x="0" y="369332"/>
                </a:cubicBezTo>
                <a:cubicBezTo>
                  <a:pt x="-25478" y="224272"/>
                  <a:pt x="2336" y="154901"/>
                  <a:pt x="0" y="0"/>
                </a:cubicBezTo>
                <a:close/>
              </a:path>
              <a:path w="4527433" h="369332" stroke="0" extrusionOk="0">
                <a:moveTo>
                  <a:pt x="0" y="0"/>
                </a:moveTo>
                <a:cubicBezTo>
                  <a:pt x="186044" y="-55697"/>
                  <a:pt x="324763" y="46748"/>
                  <a:pt x="475380" y="0"/>
                </a:cubicBezTo>
                <a:cubicBezTo>
                  <a:pt x="625997" y="-46748"/>
                  <a:pt x="791871" y="5839"/>
                  <a:pt x="996035" y="0"/>
                </a:cubicBezTo>
                <a:cubicBezTo>
                  <a:pt x="1200199" y="-5839"/>
                  <a:pt x="1234292" y="43017"/>
                  <a:pt x="1471416" y="0"/>
                </a:cubicBezTo>
                <a:cubicBezTo>
                  <a:pt x="1708540" y="-43017"/>
                  <a:pt x="1860465" y="44485"/>
                  <a:pt x="1992071" y="0"/>
                </a:cubicBezTo>
                <a:cubicBezTo>
                  <a:pt x="2123677" y="-44485"/>
                  <a:pt x="2442425" y="66942"/>
                  <a:pt x="2648548" y="0"/>
                </a:cubicBezTo>
                <a:cubicBezTo>
                  <a:pt x="2854671" y="-66942"/>
                  <a:pt x="3034742" y="27255"/>
                  <a:pt x="3214477" y="0"/>
                </a:cubicBezTo>
                <a:cubicBezTo>
                  <a:pt x="3394212" y="-27255"/>
                  <a:pt x="3667750" y="9789"/>
                  <a:pt x="3825681" y="0"/>
                </a:cubicBezTo>
                <a:cubicBezTo>
                  <a:pt x="3983612" y="-9789"/>
                  <a:pt x="4309403" y="46605"/>
                  <a:pt x="4527433" y="0"/>
                </a:cubicBezTo>
                <a:cubicBezTo>
                  <a:pt x="4539289" y="149307"/>
                  <a:pt x="4510297" y="262679"/>
                  <a:pt x="4527433" y="369332"/>
                </a:cubicBezTo>
                <a:cubicBezTo>
                  <a:pt x="4399810" y="370877"/>
                  <a:pt x="4192021" y="348265"/>
                  <a:pt x="4052053" y="369332"/>
                </a:cubicBezTo>
                <a:cubicBezTo>
                  <a:pt x="3912085" y="390399"/>
                  <a:pt x="3727893" y="325196"/>
                  <a:pt x="3531398" y="369332"/>
                </a:cubicBezTo>
                <a:cubicBezTo>
                  <a:pt x="3334904" y="413468"/>
                  <a:pt x="3212248" y="322538"/>
                  <a:pt x="2965469" y="369332"/>
                </a:cubicBezTo>
                <a:cubicBezTo>
                  <a:pt x="2718690" y="416126"/>
                  <a:pt x="2683407" y="344014"/>
                  <a:pt x="2535362" y="369332"/>
                </a:cubicBezTo>
                <a:cubicBezTo>
                  <a:pt x="2387317" y="394650"/>
                  <a:pt x="2275296" y="328413"/>
                  <a:pt x="2105256" y="369332"/>
                </a:cubicBezTo>
                <a:cubicBezTo>
                  <a:pt x="1935216" y="410251"/>
                  <a:pt x="1799440" y="336942"/>
                  <a:pt x="1675150" y="369332"/>
                </a:cubicBezTo>
                <a:cubicBezTo>
                  <a:pt x="1550860" y="401722"/>
                  <a:pt x="1228698" y="352320"/>
                  <a:pt x="1018672" y="369332"/>
                </a:cubicBezTo>
                <a:cubicBezTo>
                  <a:pt x="808646" y="386344"/>
                  <a:pt x="502694" y="335237"/>
                  <a:pt x="0" y="369332"/>
                </a:cubicBezTo>
                <a:cubicBezTo>
                  <a:pt x="-2819" y="247657"/>
                  <a:pt x="20656" y="169892"/>
                  <a:pt x="0" y="0"/>
                </a:cubicBezTo>
                <a:close/>
              </a:path>
            </a:pathLst>
          </a:custGeom>
          <a:blipFill>
            <a:blip r:embed="rId2"/>
            <a:tile tx="0" ty="0" sx="100000" sy="100000" flip="none" algn="tl"/>
          </a:blipFill>
          <a:ln>
            <a:solidFill>
              <a:schemeClr val="tx1"/>
            </a:solidFill>
            <a:extLst>
              <a:ext uri="{C807C97D-BFC1-408E-A445-0C87EB9F89A2}">
                <ask:lineSketchStyleProps xmlns:ask="http://schemas.microsoft.com/office/drawing/2018/sketchyshapes" sd="3426415443">
                  <a:prstGeom prst="rect">
                    <a:avLst/>
                  </a:prstGeom>
                  <ask:type>
                    <ask:lineSketchScribble/>
                  </ask:type>
                </ask:lineSketchStyleProps>
              </a:ext>
            </a:extLst>
          </a:ln>
          <a:effectLst>
            <a:glow rad="228600">
              <a:schemeClr val="accent3">
                <a:satMod val="175000"/>
                <a:alpha val="40000"/>
              </a:schemeClr>
            </a:glow>
          </a:effectLst>
        </p:spPr>
        <p:txBody>
          <a:bodyPr wrap="square">
            <a:spAutoFit/>
          </a:bodyPr>
          <a:lstStyle/>
          <a:p>
            <a:r>
              <a:rPr lang="en-GB" dirty="0"/>
              <a:t>'If they find me now, they sure will kill me.'</a:t>
            </a:r>
          </a:p>
        </p:txBody>
      </p:sp>
      <p:sp>
        <p:nvSpPr>
          <p:cNvPr id="25" name="TextBox 24">
            <a:extLst>
              <a:ext uri="{FF2B5EF4-FFF2-40B4-BE49-F238E27FC236}">
                <a16:creationId xmlns:a16="http://schemas.microsoft.com/office/drawing/2014/main" id="{945FE1D6-FDC0-4791-C794-EDA79803A0EA}"/>
              </a:ext>
            </a:extLst>
          </p:cNvPr>
          <p:cNvSpPr txBox="1"/>
          <p:nvPr/>
        </p:nvSpPr>
        <p:spPr>
          <a:xfrm>
            <a:off x="1437190" y="6103938"/>
            <a:ext cx="3447635" cy="369332"/>
          </a:xfrm>
          <a:custGeom>
            <a:avLst/>
            <a:gdLst>
              <a:gd name="connsiteX0" fmla="*/ 0 w 3447635"/>
              <a:gd name="connsiteY0" fmla="*/ 0 h 369332"/>
              <a:gd name="connsiteX1" fmla="*/ 643559 w 3447635"/>
              <a:gd name="connsiteY1" fmla="*/ 0 h 369332"/>
              <a:gd name="connsiteX2" fmla="*/ 1252641 w 3447635"/>
              <a:gd name="connsiteY2" fmla="*/ 0 h 369332"/>
              <a:gd name="connsiteX3" fmla="*/ 1827247 w 3447635"/>
              <a:gd name="connsiteY3" fmla="*/ 0 h 369332"/>
              <a:gd name="connsiteX4" fmla="*/ 2367376 w 3447635"/>
              <a:gd name="connsiteY4" fmla="*/ 0 h 369332"/>
              <a:gd name="connsiteX5" fmla="*/ 2941982 w 3447635"/>
              <a:gd name="connsiteY5" fmla="*/ 0 h 369332"/>
              <a:gd name="connsiteX6" fmla="*/ 3447635 w 3447635"/>
              <a:gd name="connsiteY6" fmla="*/ 0 h 369332"/>
              <a:gd name="connsiteX7" fmla="*/ 3447635 w 3447635"/>
              <a:gd name="connsiteY7" fmla="*/ 369332 h 369332"/>
              <a:gd name="connsiteX8" fmla="*/ 2976458 w 3447635"/>
              <a:gd name="connsiteY8" fmla="*/ 369332 h 369332"/>
              <a:gd name="connsiteX9" fmla="*/ 2401852 w 3447635"/>
              <a:gd name="connsiteY9" fmla="*/ 369332 h 369332"/>
              <a:gd name="connsiteX10" fmla="*/ 1930676 w 3447635"/>
              <a:gd name="connsiteY10" fmla="*/ 369332 h 369332"/>
              <a:gd name="connsiteX11" fmla="*/ 1425022 w 3447635"/>
              <a:gd name="connsiteY11" fmla="*/ 369332 h 369332"/>
              <a:gd name="connsiteX12" fmla="*/ 850417 w 3447635"/>
              <a:gd name="connsiteY12" fmla="*/ 369332 h 369332"/>
              <a:gd name="connsiteX13" fmla="*/ 0 w 3447635"/>
              <a:gd name="connsiteY13" fmla="*/ 369332 h 369332"/>
              <a:gd name="connsiteX14" fmla="*/ 0 w 3447635"/>
              <a:gd name="connsiteY14"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447635" h="369332" fill="none" extrusionOk="0">
                <a:moveTo>
                  <a:pt x="0" y="0"/>
                </a:moveTo>
                <a:cubicBezTo>
                  <a:pt x="263055" y="-40673"/>
                  <a:pt x="475354" y="31547"/>
                  <a:pt x="643559" y="0"/>
                </a:cubicBezTo>
                <a:cubicBezTo>
                  <a:pt x="811764" y="-31547"/>
                  <a:pt x="955674" y="64032"/>
                  <a:pt x="1252641" y="0"/>
                </a:cubicBezTo>
                <a:cubicBezTo>
                  <a:pt x="1549608" y="-64032"/>
                  <a:pt x="1557488" y="34794"/>
                  <a:pt x="1827247" y="0"/>
                </a:cubicBezTo>
                <a:cubicBezTo>
                  <a:pt x="2097006" y="-34794"/>
                  <a:pt x="2158780" y="64543"/>
                  <a:pt x="2367376" y="0"/>
                </a:cubicBezTo>
                <a:cubicBezTo>
                  <a:pt x="2575972" y="-64543"/>
                  <a:pt x="2671758" y="27695"/>
                  <a:pt x="2941982" y="0"/>
                </a:cubicBezTo>
                <a:cubicBezTo>
                  <a:pt x="3212206" y="-27695"/>
                  <a:pt x="3277591" y="37327"/>
                  <a:pt x="3447635" y="0"/>
                </a:cubicBezTo>
                <a:cubicBezTo>
                  <a:pt x="3467669" y="151959"/>
                  <a:pt x="3424771" y="186265"/>
                  <a:pt x="3447635" y="369332"/>
                </a:cubicBezTo>
                <a:cubicBezTo>
                  <a:pt x="3308688" y="387069"/>
                  <a:pt x="3080314" y="351910"/>
                  <a:pt x="2976458" y="369332"/>
                </a:cubicBezTo>
                <a:cubicBezTo>
                  <a:pt x="2872602" y="386754"/>
                  <a:pt x="2528001" y="324713"/>
                  <a:pt x="2401852" y="369332"/>
                </a:cubicBezTo>
                <a:cubicBezTo>
                  <a:pt x="2275703" y="413951"/>
                  <a:pt x="2142373" y="327839"/>
                  <a:pt x="1930676" y="369332"/>
                </a:cubicBezTo>
                <a:cubicBezTo>
                  <a:pt x="1718979" y="410825"/>
                  <a:pt x="1649642" y="356621"/>
                  <a:pt x="1425022" y="369332"/>
                </a:cubicBezTo>
                <a:cubicBezTo>
                  <a:pt x="1200402" y="382043"/>
                  <a:pt x="985892" y="358064"/>
                  <a:pt x="850417" y="369332"/>
                </a:cubicBezTo>
                <a:cubicBezTo>
                  <a:pt x="714942" y="380600"/>
                  <a:pt x="285472" y="359832"/>
                  <a:pt x="0" y="369332"/>
                </a:cubicBezTo>
                <a:cubicBezTo>
                  <a:pt x="-34929" y="286106"/>
                  <a:pt x="40061" y="162918"/>
                  <a:pt x="0" y="0"/>
                </a:cubicBezTo>
                <a:close/>
              </a:path>
              <a:path w="3447635" h="369332" stroke="0" extrusionOk="0">
                <a:moveTo>
                  <a:pt x="0" y="0"/>
                </a:moveTo>
                <a:cubicBezTo>
                  <a:pt x="187544" y="-48519"/>
                  <a:pt x="339308" y="58530"/>
                  <a:pt x="505653" y="0"/>
                </a:cubicBezTo>
                <a:cubicBezTo>
                  <a:pt x="671998" y="-58530"/>
                  <a:pt x="776924" y="32770"/>
                  <a:pt x="1045783" y="0"/>
                </a:cubicBezTo>
                <a:cubicBezTo>
                  <a:pt x="1314642" y="-32770"/>
                  <a:pt x="1447539" y="10352"/>
                  <a:pt x="1551436" y="0"/>
                </a:cubicBezTo>
                <a:cubicBezTo>
                  <a:pt x="1655333" y="-10352"/>
                  <a:pt x="1954743" y="45251"/>
                  <a:pt x="2091565" y="0"/>
                </a:cubicBezTo>
                <a:cubicBezTo>
                  <a:pt x="2228387" y="-45251"/>
                  <a:pt x="2579715" y="2401"/>
                  <a:pt x="2735124" y="0"/>
                </a:cubicBezTo>
                <a:cubicBezTo>
                  <a:pt x="2890533" y="-2401"/>
                  <a:pt x="3093339" y="31839"/>
                  <a:pt x="3447635" y="0"/>
                </a:cubicBezTo>
                <a:cubicBezTo>
                  <a:pt x="3470627" y="143350"/>
                  <a:pt x="3437300" y="291826"/>
                  <a:pt x="3447635" y="369332"/>
                </a:cubicBezTo>
                <a:cubicBezTo>
                  <a:pt x="3266485" y="415589"/>
                  <a:pt x="3005261" y="310818"/>
                  <a:pt x="2804076" y="369332"/>
                </a:cubicBezTo>
                <a:cubicBezTo>
                  <a:pt x="2602891" y="427846"/>
                  <a:pt x="2499813" y="361982"/>
                  <a:pt x="2298423" y="369332"/>
                </a:cubicBezTo>
                <a:cubicBezTo>
                  <a:pt x="2097033" y="376682"/>
                  <a:pt x="1950132" y="360978"/>
                  <a:pt x="1792770" y="369332"/>
                </a:cubicBezTo>
                <a:cubicBezTo>
                  <a:pt x="1635408" y="377686"/>
                  <a:pt x="1373918" y="332130"/>
                  <a:pt x="1252641" y="369332"/>
                </a:cubicBezTo>
                <a:cubicBezTo>
                  <a:pt x="1131364" y="406534"/>
                  <a:pt x="832269" y="325121"/>
                  <a:pt x="678035" y="369332"/>
                </a:cubicBezTo>
                <a:cubicBezTo>
                  <a:pt x="523801" y="413543"/>
                  <a:pt x="188666" y="319832"/>
                  <a:pt x="0" y="369332"/>
                </a:cubicBezTo>
                <a:cubicBezTo>
                  <a:pt x="-17170" y="219238"/>
                  <a:pt x="3308" y="117595"/>
                  <a:pt x="0" y="0"/>
                </a:cubicBezTo>
                <a:close/>
              </a:path>
            </a:pathLst>
          </a:custGeom>
          <a:blipFill>
            <a:blip r:embed="rId2"/>
            <a:tile tx="0" ty="0" sx="100000" sy="100000" flip="none" algn="tl"/>
          </a:blipFill>
          <a:ln>
            <a:solidFill>
              <a:schemeClr val="tx1"/>
            </a:solidFill>
            <a:extLst>
              <a:ext uri="{C807C97D-BFC1-408E-A445-0C87EB9F89A2}">
                <ask:lineSketchStyleProps xmlns:ask="http://schemas.microsoft.com/office/drawing/2018/sketchyshapes" sd="3426415443">
                  <a:prstGeom prst="rect">
                    <a:avLst/>
                  </a:prstGeom>
                  <ask:type>
                    <ask:lineSketchScribble/>
                  </ask:type>
                </ask:lineSketchStyleProps>
              </a:ext>
            </a:extLst>
          </a:ln>
          <a:effectLst>
            <a:glow rad="228600">
              <a:schemeClr val="accent3">
                <a:satMod val="175000"/>
                <a:alpha val="40000"/>
              </a:schemeClr>
            </a:glow>
          </a:effectLst>
        </p:spPr>
        <p:txBody>
          <a:bodyPr wrap="square">
            <a:spAutoFit/>
          </a:bodyPr>
          <a:lstStyle/>
          <a:p>
            <a:r>
              <a:rPr lang="en-GB" dirty="0"/>
              <a:t>"I couldn't jump out the window."</a:t>
            </a:r>
          </a:p>
        </p:txBody>
      </p:sp>
      <p:sp>
        <p:nvSpPr>
          <p:cNvPr id="26" name="TextBox 25">
            <a:extLst>
              <a:ext uri="{FF2B5EF4-FFF2-40B4-BE49-F238E27FC236}">
                <a16:creationId xmlns:a16="http://schemas.microsoft.com/office/drawing/2014/main" id="{F8A251C1-2791-8657-A246-ABDAA02BAC4B}"/>
              </a:ext>
            </a:extLst>
          </p:cNvPr>
          <p:cNvSpPr txBox="1"/>
          <p:nvPr/>
        </p:nvSpPr>
        <p:spPr>
          <a:xfrm>
            <a:off x="783468" y="2911557"/>
            <a:ext cx="2936118" cy="369332"/>
          </a:xfrm>
          <a:custGeom>
            <a:avLst/>
            <a:gdLst>
              <a:gd name="connsiteX0" fmla="*/ 0 w 2936118"/>
              <a:gd name="connsiteY0" fmla="*/ 0 h 369332"/>
              <a:gd name="connsiteX1" fmla="*/ 645946 w 2936118"/>
              <a:gd name="connsiteY1" fmla="*/ 0 h 369332"/>
              <a:gd name="connsiteX2" fmla="*/ 1233170 w 2936118"/>
              <a:gd name="connsiteY2" fmla="*/ 0 h 369332"/>
              <a:gd name="connsiteX3" fmla="*/ 1820393 w 2936118"/>
              <a:gd name="connsiteY3" fmla="*/ 0 h 369332"/>
              <a:gd name="connsiteX4" fmla="*/ 2936118 w 2936118"/>
              <a:gd name="connsiteY4" fmla="*/ 0 h 369332"/>
              <a:gd name="connsiteX5" fmla="*/ 2936118 w 2936118"/>
              <a:gd name="connsiteY5" fmla="*/ 369332 h 369332"/>
              <a:gd name="connsiteX6" fmla="*/ 2436978 w 2936118"/>
              <a:gd name="connsiteY6" fmla="*/ 369332 h 369332"/>
              <a:gd name="connsiteX7" fmla="*/ 1849754 w 2936118"/>
              <a:gd name="connsiteY7" fmla="*/ 369332 h 369332"/>
              <a:gd name="connsiteX8" fmla="*/ 1262531 w 2936118"/>
              <a:gd name="connsiteY8" fmla="*/ 369332 h 369332"/>
              <a:gd name="connsiteX9" fmla="*/ 616585 w 2936118"/>
              <a:gd name="connsiteY9" fmla="*/ 369332 h 369332"/>
              <a:gd name="connsiteX10" fmla="*/ 0 w 2936118"/>
              <a:gd name="connsiteY10" fmla="*/ 369332 h 369332"/>
              <a:gd name="connsiteX11" fmla="*/ 0 w 2936118"/>
              <a:gd name="connsiteY11"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36118" h="369332" fill="none" extrusionOk="0">
                <a:moveTo>
                  <a:pt x="0" y="0"/>
                </a:moveTo>
                <a:cubicBezTo>
                  <a:pt x="308292" y="-11634"/>
                  <a:pt x="468025" y="31587"/>
                  <a:pt x="645946" y="0"/>
                </a:cubicBezTo>
                <a:cubicBezTo>
                  <a:pt x="823867" y="-31587"/>
                  <a:pt x="966311" y="57560"/>
                  <a:pt x="1233170" y="0"/>
                </a:cubicBezTo>
                <a:cubicBezTo>
                  <a:pt x="1500029" y="-57560"/>
                  <a:pt x="1591671" y="55801"/>
                  <a:pt x="1820393" y="0"/>
                </a:cubicBezTo>
                <a:cubicBezTo>
                  <a:pt x="2049115" y="-55801"/>
                  <a:pt x="2592986" y="10159"/>
                  <a:pt x="2936118" y="0"/>
                </a:cubicBezTo>
                <a:cubicBezTo>
                  <a:pt x="2953576" y="158625"/>
                  <a:pt x="2913304" y="290687"/>
                  <a:pt x="2936118" y="369332"/>
                </a:cubicBezTo>
                <a:cubicBezTo>
                  <a:pt x="2831537" y="416884"/>
                  <a:pt x="2646201" y="354209"/>
                  <a:pt x="2436978" y="369332"/>
                </a:cubicBezTo>
                <a:cubicBezTo>
                  <a:pt x="2227755" y="384455"/>
                  <a:pt x="1984644" y="337954"/>
                  <a:pt x="1849754" y="369332"/>
                </a:cubicBezTo>
                <a:cubicBezTo>
                  <a:pt x="1714864" y="400710"/>
                  <a:pt x="1549513" y="366943"/>
                  <a:pt x="1262531" y="369332"/>
                </a:cubicBezTo>
                <a:cubicBezTo>
                  <a:pt x="975549" y="371721"/>
                  <a:pt x="758608" y="321660"/>
                  <a:pt x="616585" y="369332"/>
                </a:cubicBezTo>
                <a:cubicBezTo>
                  <a:pt x="474562" y="417004"/>
                  <a:pt x="178991" y="362325"/>
                  <a:pt x="0" y="369332"/>
                </a:cubicBezTo>
                <a:cubicBezTo>
                  <a:pt x="-35901" y="275602"/>
                  <a:pt x="38922" y="117455"/>
                  <a:pt x="0" y="0"/>
                </a:cubicBezTo>
                <a:close/>
              </a:path>
              <a:path w="2936118" h="369332" stroke="0" extrusionOk="0">
                <a:moveTo>
                  <a:pt x="0" y="0"/>
                </a:moveTo>
                <a:cubicBezTo>
                  <a:pt x="161033" y="-40159"/>
                  <a:pt x="422262" y="27183"/>
                  <a:pt x="528501" y="0"/>
                </a:cubicBezTo>
                <a:cubicBezTo>
                  <a:pt x="634740" y="-27183"/>
                  <a:pt x="847971" y="58500"/>
                  <a:pt x="1086364" y="0"/>
                </a:cubicBezTo>
                <a:cubicBezTo>
                  <a:pt x="1324757" y="-58500"/>
                  <a:pt x="1361638" y="40827"/>
                  <a:pt x="1614865" y="0"/>
                </a:cubicBezTo>
                <a:cubicBezTo>
                  <a:pt x="1868092" y="-40827"/>
                  <a:pt x="1900128" y="25343"/>
                  <a:pt x="2172727" y="0"/>
                </a:cubicBezTo>
                <a:cubicBezTo>
                  <a:pt x="2445326" y="-25343"/>
                  <a:pt x="2753402" y="77941"/>
                  <a:pt x="2936118" y="0"/>
                </a:cubicBezTo>
                <a:cubicBezTo>
                  <a:pt x="2955559" y="88988"/>
                  <a:pt x="2894763" y="238230"/>
                  <a:pt x="2936118" y="369332"/>
                </a:cubicBezTo>
                <a:cubicBezTo>
                  <a:pt x="2723226" y="424872"/>
                  <a:pt x="2591358" y="341051"/>
                  <a:pt x="2436978" y="369332"/>
                </a:cubicBezTo>
                <a:cubicBezTo>
                  <a:pt x="2282598" y="397613"/>
                  <a:pt x="2065329" y="356915"/>
                  <a:pt x="1820393" y="369332"/>
                </a:cubicBezTo>
                <a:cubicBezTo>
                  <a:pt x="1575458" y="381749"/>
                  <a:pt x="1475257" y="359866"/>
                  <a:pt x="1291892" y="369332"/>
                </a:cubicBezTo>
                <a:cubicBezTo>
                  <a:pt x="1108527" y="378798"/>
                  <a:pt x="926954" y="311268"/>
                  <a:pt x="763391" y="369332"/>
                </a:cubicBezTo>
                <a:cubicBezTo>
                  <a:pt x="599828" y="427396"/>
                  <a:pt x="205919" y="368092"/>
                  <a:pt x="0" y="369332"/>
                </a:cubicBezTo>
                <a:cubicBezTo>
                  <a:pt x="-23846" y="210682"/>
                  <a:pt x="3290" y="146530"/>
                  <a:pt x="0" y="0"/>
                </a:cubicBezTo>
                <a:close/>
              </a:path>
            </a:pathLst>
          </a:custGeom>
          <a:blipFill>
            <a:blip r:embed="rId2"/>
            <a:tile tx="0" ty="0" sx="100000" sy="100000" flip="none" algn="tl"/>
          </a:blipFill>
          <a:ln>
            <a:solidFill>
              <a:schemeClr val="tx1"/>
            </a:solidFill>
            <a:extLst>
              <a:ext uri="{C807C97D-BFC1-408E-A445-0C87EB9F89A2}">
                <ask:lineSketchStyleProps xmlns:ask="http://schemas.microsoft.com/office/drawing/2018/sketchyshapes" sd="3426415443">
                  <a:prstGeom prst="rect">
                    <a:avLst/>
                  </a:prstGeom>
                  <ask:type>
                    <ask:lineSketchScribble/>
                  </ask:type>
                </ask:lineSketchStyleProps>
              </a:ext>
            </a:extLst>
          </a:ln>
          <a:effectLst>
            <a:glow rad="228600">
              <a:schemeClr val="accent3">
                <a:satMod val="175000"/>
                <a:alpha val="40000"/>
              </a:schemeClr>
            </a:glow>
          </a:effectLst>
        </p:spPr>
        <p:txBody>
          <a:bodyPr wrap="square">
            <a:spAutoFit/>
          </a:bodyPr>
          <a:lstStyle/>
          <a:p>
            <a:r>
              <a:rPr lang="en-GB" dirty="0"/>
              <a:t>'Two or three shots rang out.'</a:t>
            </a:r>
          </a:p>
        </p:txBody>
      </p:sp>
      <p:sp>
        <p:nvSpPr>
          <p:cNvPr id="27" name="TextBox 26">
            <a:extLst>
              <a:ext uri="{FF2B5EF4-FFF2-40B4-BE49-F238E27FC236}">
                <a16:creationId xmlns:a16="http://schemas.microsoft.com/office/drawing/2014/main" id="{668609E8-D4D4-D79E-6118-CB0CFB6AC971}"/>
              </a:ext>
            </a:extLst>
          </p:cNvPr>
          <p:cNvSpPr txBox="1"/>
          <p:nvPr/>
        </p:nvSpPr>
        <p:spPr>
          <a:xfrm>
            <a:off x="9420735" y="6388759"/>
            <a:ext cx="2735492" cy="369332"/>
          </a:xfrm>
          <a:prstGeom prst="rect">
            <a:avLst/>
          </a:prstGeom>
          <a:noFill/>
        </p:spPr>
        <p:txBody>
          <a:bodyPr wrap="none" rtlCol="0">
            <a:spAutoFit/>
          </a:bodyPr>
          <a:lstStyle/>
          <a:p>
            <a:r>
              <a:rPr lang="en-GB" b="1" dirty="0"/>
              <a:t>GPT4 on </a:t>
            </a:r>
            <a:r>
              <a:rPr lang="en-GB" b="1" i="1" dirty="0" err="1"/>
              <a:t>testimony_id</a:t>
            </a:r>
            <a:r>
              <a:rPr lang="en-GB" b="1" dirty="0"/>
              <a:t>: 268</a:t>
            </a:r>
          </a:p>
        </p:txBody>
      </p:sp>
    </p:spTree>
    <p:extLst>
      <p:ext uri="{BB962C8B-B14F-4D97-AF65-F5344CB8AC3E}">
        <p14:creationId xmlns:p14="http://schemas.microsoft.com/office/powerpoint/2010/main" val="4184970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10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randombar(horizontal)">
                                      <p:cBhvr>
                                        <p:cTn id="12" dur="10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randombar(horizontal)">
                                      <p:cBhvr>
                                        <p:cTn id="17" dur="1000"/>
                                        <p:tgtEl>
                                          <p:spTgt spid="9"/>
                                        </p:tgtEl>
                                      </p:cBhvr>
                                    </p:animEffect>
                                  </p:childTnLst>
                                </p:cTn>
                              </p:par>
                            </p:childTnLst>
                          </p:cTn>
                        </p:par>
                        <p:par>
                          <p:cTn id="18" fill="hold">
                            <p:stCondLst>
                              <p:cond delay="1000"/>
                            </p:stCondLst>
                            <p:childTnLst>
                              <p:par>
                                <p:cTn id="19" presetID="14" presetClass="entr" presetSubtype="10" fill="hold" grpId="0" nodeType="after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randombar(horizontal)">
                                      <p:cBhvr>
                                        <p:cTn id="21" dur="1000"/>
                                        <p:tgtEl>
                                          <p:spTgt spid="11"/>
                                        </p:tgtEl>
                                      </p:cBhvr>
                                    </p:animEffect>
                                  </p:childTnLst>
                                </p:cTn>
                              </p:par>
                            </p:childTnLst>
                          </p:cTn>
                        </p:par>
                        <p:par>
                          <p:cTn id="22" fill="hold">
                            <p:stCondLst>
                              <p:cond delay="2000"/>
                            </p:stCondLst>
                            <p:childTnLst>
                              <p:par>
                                <p:cTn id="23" presetID="14" presetClass="entr" presetSubtype="10" fill="hold" grpId="0" nodeType="after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randombar(horizontal)">
                                      <p:cBhvr>
                                        <p:cTn id="25" dur="1000"/>
                                        <p:tgtEl>
                                          <p:spTgt spid="13"/>
                                        </p:tgtEl>
                                      </p:cBhvr>
                                    </p:animEffect>
                                  </p:childTnLst>
                                </p:cTn>
                              </p:par>
                            </p:childTnLst>
                          </p:cTn>
                        </p:par>
                        <p:par>
                          <p:cTn id="26" fill="hold">
                            <p:stCondLst>
                              <p:cond delay="3000"/>
                            </p:stCondLst>
                            <p:childTnLst>
                              <p:par>
                                <p:cTn id="27" presetID="14" presetClass="entr" presetSubtype="10" fill="hold" grpId="0" nodeType="after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randombar(horizontal)">
                                      <p:cBhvr>
                                        <p:cTn id="29" dur="1000"/>
                                        <p:tgtEl>
                                          <p:spTgt spid="15"/>
                                        </p:tgtEl>
                                      </p:cBhvr>
                                    </p:animEffect>
                                  </p:childTnLst>
                                </p:cTn>
                              </p:par>
                            </p:childTnLst>
                          </p:cTn>
                        </p:par>
                        <p:par>
                          <p:cTn id="30" fill="hold">
                            <p:stCondLst>
                              <p:cond delay="4000"/>
                            </p:stCondLst>
                            <p:childTnLst>
                              <p:par>
                                <p:cTn id="31" presetID="14" presetClass="entr" presetSubtype="10" fill="hold" grpId="0" nodeType="afterEffect">
                                  <p:stCondLst>
                                    <p:cond delay="0"/>
                                  </p:stCondLst>
                                  <p:childTnLst>
                                    <p:set>
                                      <p:cBhvr>
                                        <p:cTn id="32" dur="1" fill="hold">
                                          <p:stCondLst>
                                            <p:cond delay="0"/>
                                          </p:stCondLst>
                                        </p:cTn>
                                        <p:tgtEl>
                                          <p:spTgt spid="17"/>
                                        </p:tgtEl>
                                        <p:attrNameLst>
                                          <p:attrName>style.visibility</p:attrName>
                                        </p:attrNameLst>
                                      </p:cBhvr>
                                      <p:to>
                                        <p:strVal val="visible"/>
                                      </p:to>
                                    </p:set>
                                    <p:animEffect transition="in" filter="randombar(horizontal)">
                                      <p:cBhvr>
                                        <p:cTn id="33" dur="1000"/>
                                        <p:tgtEl>
                                          <p:spTgt spid="17"/>
                                        </p:tgtEl>
                                      </p:cBhvr>
                                    </p:animEffect>
                                  </p:childTnLst>
                                </p:cTn>
                              </p:par>
                            </p:childTnLst>
                          </p:cTn>
                        </p:par>
                        <p:par>
                          <p:cTn id="34" fill="hold">
                            <p:stCondLst>
                              <p:cond delay="5000"/>
                            </p:stCondLst>
                            <p:childTnLst>
                              <p:par>
                                <p:cTn id="35" presetID="14" presetClass="entr" presetSubtype="10" fill="hold" grpId="0" nodeType="after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randombar(horizontal)">
                                      <p:cBhvr>
                                        <p:cTn id="37" dur="1000"/>
                                        <p:tgtEl>
                                          <p:spTgt spid="19"/>
                                        </p:tgtEl>
                                      </p:cBhvr>
                                    </p:animEffect>
                                  </p:childTnLst>
                                </p:cTn>
                              </p:par>
                            </p:childTnLst>
                          </p:cTn>
                        </p:par>
                        <p:par>
                          <p:cTn id="38" fill="hold">
                            <p:stCondLst>
                              <p:cond delay="6000"/>
                            </p:stCondLst>
                            <p:childTnLst>
                              <p:par>
                                <p:cTn id="39" presetID="14" presetClass="entr" presetSubtype="10" fill="hold" grpId="0" nodeType="afterEffect">
                                  <p:stCondLst>
                                    <p:cond delay="0"/>
                                  </p:stCondLst>
                                  <p:childTnLst>
                                    <p:set>
                                      <p:cBhvr>
                                        <p:cTn id="40" dur="1" fill="hold">
                                          <p:stCondLst>
                                            <p:cond delay="0"/>
                                          </p:stCondLst>
                                        </p:cTn>
                                        <p:tgtEl>
                                          <p:spTgt spid="21"/>
                                        </p:tgtEl>
                                        <p:attrNameLst>
                                          <p:attrName>style.visibility</p:attrName>
                                        </p:attrNameLst>
                                      </p:cBhvr>
                                      <p:to>
                                        <p:strVal val="visible"/>
                                      </p:to>
                                    </p:set>
                                    <p:animEffect transition="in" filter="randombar(horizontal)">
                                      <p:cBhvr>
                                        <p:cTn id="41" dur="1000"/>
                                        <p:tgtEl>
                                          <p:spTgt spid="21"/>
                                        </p:tgtEl>
                                      </p:cBhvr>
                                    </p:animEffect>
                                  </p:childTnLst>
                                </p:cTn>
                              </p:par>
                            </p:childTnLst>
                          </p:cTn>
                        </p:par>
                        <p:par>
                          <p:cTn id="42" fill="hold">
                            <p:stCondLst>
                              <p:cond delay="7000"/>
                            </p:stCondLst>
                            <p:childTnLst>
                              <p:par>
                                <p:cTn id="43" presetID="14" presetClass="entr" presetSubtype="10" fill="hold" grpId="0" nodeType="afterEffect">
                                  <p:stCondLst>
                                    <p:cond delay="0"/>
                                  </p:stCondLst>
                                  <p:childTnLst>
                                    <p:set>
                                      <p:cBhvr>
                                        <p:cTn id="44" dur="1" fill="hold">
                                          <p:stCondLst>
                                            <p:cond delay="0"/>
                                          </p:stCondLst>
                                        </p:cTn>
                                        <p:tgtEl>
                                          <p:spTgt spid="23"/>
                                        </p:tgtEl>
                                        <p:attrNameLst>
                                          <p:attrName>style.visibility</p:attrName>
                                        </p:attrNameLst>
                                      </p:cBhvr>
                                      <p:to>
                                        <p:strVal val="visible"/>
                                      </p:to>
                                    </p:set>
                                    <p:animEffect transition="in" filter="randombar(horizontal)">
                                      <p:cBhvr>
                                        <p:cTn id="45" dur="1000"/>
                                        <p:tgtEl>
                                          <p:spTgt spid="23"/>
                                        </p:tgtEl>
                                      </p:cBhvr>
                                    </p:animEffect>
                                  </p:childTnLst>
                                </p:cTn>
                              </p:par>
                            </p:childTnLst>
                          </p:cTn>
                        </p:par>
                        <p:par>
                          <p:cTn id="46" fill="hold">
                            <p:stCondLst>
                              <p:cond delay="8000"/>
                            </p:stCondLst>
                            <p:childTnLst>
                              <p:par>
                                <p:cTn id="47" presetID="14" presetClass="entr" presetSubtype="10" fill="hold" grpId="0" nodeType="afterEffect">
                                  <p:stCondLst>
                                    <p:cond delay="0"/>
                                  </p:stCondLst>
                                  <p:childTnLst>
                                    <p:set>
                                      <p:cBhvr>
                                        <p:cTn id="48" dur="1" fill="hold">
                                          <p:stCondLst>
                                            <p:cond delay="0"/>
                                          </p:stCondLst>
                                        </p:cTn>
                                        <p:tgtEl>
                                          <p:spTgt spid="24"/>
                                        </p:tgtEl>
                                        <p:attrNameLst>
                                          <p:attrName>style.visibility</p:attrName>
                                        </p:attrNameLst>
                                      </p:cBhvr>
                                      <p:to>
                                        <p:strVal val="visible"/>
                                      </p:to>
                                    </p:set>
                                    <p:animEffect transition="in" filter="randombar(horizontal)">
                                      <p:cBhvr>
                                        <p:cTn id="49" dur="1000"/>
                                        <p:tgtEl>
                                          <p:spTgt spid="24"/>
                                        </p:tgtEl>
                                      </p:cBhvr>
                                    </p:animEffect>
                                  </p:childTnLst>
                                </p:cTn>
                              </p:par>
                            </p:childTnLst>
                          </p:cTn>
                        </p:par>
                        <p:par>
                          <p:cTn id="50" fill="hold">
                            <p:stCondLst>
                              <p:cond delay="9000"/>
                            </p:stCondLst>
                            <p:childTnLst>
                              <p:par>
                                <p:cTn id="51" presetID="14" presetClass="entr" presetSubtype="10" fill="hold" grpId="0" nodeType="afterEffect">
                                  <p:stCondLst>
                                    <p:cond delay="0"/>
                                  </p:stCondLst>
                                  <p:childTnLst>
                                    <p:set>
                                      <p:cBhvr>
                                        <p:cTn id="52" dur="1" fill="hold">
                                          <p:stCondLst>
                                            <p:cond delay="0"/>
                                          </p:stCondLst>
                                        </p:cTn>
                                        <p:tgtEl>
                                          <p:spTgt spid="25"/>
                                        </p:tgtEl>
                                        <p:attrNameLst>
                                          <p:attrName>style.visibility</p:attrName>
                                        </p:attrNameLst>
                                      </p:cBhvr>
                                      <p:to>
                                        <p:strVal val="visible"/>
                                      </p:to>
                                    </p:set>
                                    <p:animEffect transition="in" filter="randombar(horizontal)">
                                      <p:cBhvr>
                                        <p:cTn id="53" dur="1000"/>
                                        <p:tgtEl>
                                          <p:spTgt spid="25"/>
                                        </p:tgtEl>
                                      </p:cBhvr>
                                    </p:animEffect>
                                  </p:childTnLst>
                                </p:cTn>
                              </p:par>
                            </p:childTnLst>
                          </p:cTn>
                        </p:par>
                        <p:par>
                          <p:cTn id="54" fill="hold">
                            <p:stCondLst>
                              <p:cond delay="10000"/>
                            </p:stCondLst>
                            <p:childTnLst>
                              <p:par>
                                <p:cTn id="55" presetID="14" presetClass="entr" presetSubtype="10" fill="hold" grpId="0" nodeType="afterEffect">
                                  <p:stCondLst>
                                    <p:cond delay="0"/>
                                  </p:stCondLst>
                                  <p:childTnLst>
                                    <p:set>
                                      <p:cBhvr>
                                        <p:cTn id="56" dur="1" fill="hold">
                                          <p:stCondLst>
                                            <p:cond delay="0"/>
                                          </p:stCondLst>
                                        </p:cTn>
                                        <p:tgtEl>
                                          <p:spTgt spid="26"/>
                                        </p:tgtEl>
                                        <p:attrNameLst>
                                          <p:attrName>style.visibility</p:attrName>
                                        </p:attrNameLst>
                                      </p:cBhvr>
                                      <p:to>
                                        <p:strVal val="visible"/>
                                      </p:to>
                                    </p:set>
                                    <p:animEffect transition="in" filter="randombar(horizontal)">
                                      <p:cBhvr>
                                        <p:cTn id="57" dur="10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9" grpId="0" animBg="1"/>
      <p:bldP spid="11" grpId="0" animBg="1"/>
      <p:bldP spid="13" grpId="0" animBg="1"/>
      <p:bldP spid="15" grpId="0" animBg="1"/>
      <p:bldP spid="17" grpId="0" animBg="1"/>
      <p:bldP spid="19" grpId="0" animBg="1"/>
      <p:bldP spid="21" grpId="0" animBg="1"/>
      <p:bldP spid="23" grpId="0" animBg="1"/>
      <p:bldP spid="24" grpId="0" animBg="1"/>
      <p:bldP spid="25" grpId="0" animBg="1"/>
      <p:bldP spid="26"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8A08A5-844F-6573-65DE-768212F0DBEC}"/>
              </a:ext>
            </a:extLst>
          </p:cNvPr>
          <p:cNvSpPr>
            <a:spLocks noGrp="1"/>
          </p:cNvSpPr>
          <p:nvPr>
            <p:ph type="title"/>
          </p:nvPr>
        </p:nvSpPr>
        <p:spPr/>
        <p:txBody>
          <a:bodyPr/>
          <a:lstStyle/>
          <a:p>
            <a:r>
              <a:rPr lang="en-GB" dirty="0"/>
              <a:t>In this work…</a:t>
            </a:r>
          </a:p>
        </p:txBody>
      </p:sp>
      <p:sp>
        <p:nvSpPr>
          <p:cNvPr id="3" name="Content Placeholder 2">
            <a:extLst>
              <a:ext uri="{FF2B5EF4-FFF2-40B4-BE49-F238E27FC236}">
                <a16:creationId xmlns:a16="http://schemas.microsoft.com/office/drawing/2014/main" id="{660CB024-C98C-9842-45D0-FF0969D5659F}"/>
              </a:ext>
            </a:extLst>
          </p:cNvPr>
          <p:cNvSpPr>
            <a:spLocks noGrp="1"/>
          </p:cNvSpPr>
          <p:nvPr>
            <p:ph idx="1"/>
          </p:nvPr>
        </p:nvSpPr>
        <p:spPr>
          <a:xfrm>
            <a:off x="838200" y="1825625"/>
            <a:ext cx="10988710" cy="4351338"/>
          </a:xfrm>
        </p:spPr>
        <p:txBody>
          <a:bodyPr>
            <a:normAutofit/>
          </a:bodyPr>
          <a:lstStyle/>
          <a:p>
            <a:r>
              <a:rPr lang="en-GB" dirty="0"/>
              <a:t>We initially focussed on the emotion ‘fear’ in the HST.</a:t>
            </a:r>
          </a:p>
          <a:p>
            <a:r>
              <a:rPr lang="en-GB" dirty="0"/>
              <a:t>But later considered ‘sadness’, ‘anger’, and ‘joy’.</a:t>
            </a:r>
          </a:p>
          <a:p>
            <a:r>
              <a:rPr lang="en-GB" dirty="0"/>
              <a:t>How much ‘fear’ (or other emotions) is expressed in each testimony?</a:t>
            </a:r>
          </a:p>
          <a:p>
            <a:r>
              <a:rPr lang="en-GB" dirty="0"/>
              <a:t>How does the intensity of the emotion vary across the narrative sequence?</a:t>
            </a:r>
          </a:p>
          <a:p>
            <a:r>
              <a:rPr lang="en-GB" dirty="0"/>
              <a:t>Are specific places or geographies linked in some way with individual emotions?</a:t>
            </a:r>
          </a:p>
          <a:p>
            <a:r>
              <a:rPr lang="en-GB" dirty="0"/>
              <a:t>Only 10 testimonies were used for this exploratory work.</a:t>
            </a:r>
          </a:p>
          <a:p>
            <a:pPr lvl="1"/>
            <a:endParaRPr lang="en-GB" dirty="0"/>
          </a:p>
        </p:txBody>
      </p:sp>
    </p:spTree>
    <p:extLst>
      <p:ext uri="{BB962C8B-B14F-4D97-AF65-F5344CB8AC3E}">
        <p14:creationId xmlns:p14="http://schemas.microsoft.com/office/powerpoint/2010/main" val="37492381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CE81F3-65E5-6934-A18C-663F7AB4E924}"/>
              </a:ext>
            </a:extLst>
          </p:cNvPr>
          <p:cNvSpPr>
            <a:spLocks noGrp="1"/>
          </p:cNvSpPr>
          <p:nvPr>
            <p:ph type="title"/>
          </p:nvPr>
        </p:nvSpPr>
        <p:spPr/>
        <p:txBody>
          <a:bodyPr/>
          <a:lstStyle/>
          <a:p>
            <a:r>
              <a:rPr lang="en-GB" dirty="0"/>
              <a:t>Classification Pipeline</a:t>
            </a:r>
          </a:p>
        </p:txBody>
      </p:sp>
      <p:sp>
        <p:nvSpPr>
          <p:cNvPr id="14" name="Rectangle: Rounded Corners 13">
            <a:extLst>
              <a:ext uri="{FF2B5EF4-FFF2-40B4-BE49-F238E27FC236}">
                <a16:creationId xmlns:a16="http://schemas.microsoft.com/office/drawing/2014/main" id="{30FE4A23-053E-5750-2F9F-F045877CE43E}"/>
              </a:ext>
            </a:extLst>
          </p:cNvPr>
          <p:cNvSpPr/>
          <p:nvPr/>
        </p:nvSpPr>
        <p:spPr>
          <a:xfrm>
            <a:off x="838200" y="1690688"/>
            <a:ext cx="1266093" cy="633046"/>
          </a:xfrm>
          <a:prstGeom prst="roundRect">
            <a:avLst>
              <a:gd name="adj" fmla="val 28829"/>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Testimony</a:t>
            </a:r>
          </a:p>
        </p:txBody>
      </p:sp>
      <p:pic>
        <p:nvPicPr>
          <p:cNvPr id="19" name="Content Placeholder 4">
            <a:extLst>
              <a:ext uri="{FF2B5EF4-FFF2-40B4-BE49-F238E27FC236}">
                <a16:creationId xmlns:a16="http://schemas.microsoft.com/office/drawing/2014/main" id="{B66C2317-1D2D-34D7-31A5-2CFF5341A1D0}"/>
              </a:ext>
            </a:extLst>
          </p:cNvPr>
          <p:cNvPicPr>
            <a:picLocks noGrp="1" noChangeAspect="1"/>
          </p:cNvPicPr>
          <p:nvPr>
            <p:ph idx="1"/>
          </p:nvPr>
        </p:nvPicPr>
        <p:blipFill>
          <a:blip r:embed="rId2"/>
          <a:stretch>
            <a:fillRect/>
          </a:stretch>
        </p:blipFill>
        <p:spPr>
          <a:xfrm>
            <a:off x="799859" y="2737784"/>
            <a:ext cx="10592282" cy="2796292"/>
          </a:xfrm>
          <a:custGeom>
            <a:avLst/>
            <a:gdLst>
              <a:gd name="connsiteX0" fmla="*/ 0 w 10592282"/>
              <a:gd name="connsiteY0" fmla="*/ 0 h 2796292"/>
              <a:gd name="connsiteX1" fmla="*/ 694383 w 10592282"/>
              <a:gd name="connsiteY1" fmla="*/ 0 h 2796292"/>
              <a:gd name="connsiteX2" fmla="*/ 1282843 w 10592282"/>
              <a:gd name="connsiteY2" fmla="*/ 0 h 2796292"/>
              <a:gd name="connsiteX3" fmla="*/ 1977226 w 10592282"/>
              <a:gd name="connsiteY3" fmla="*/ 0 h 2796292"/>
              <a:gd name="connsiteX4" fmla="*/ 2353840 w 10592282"/>
              <a:gd name="connsiteY4" fmla="*/ 0 h 2796292"/>
              <a:gd name="connsiteX5" fmla="*/ 2624532 w 10592282"/>
              <a:gd name="connsiteY5" fmla="*/ 0 h 2796292"/>
              <a:gd name="connsiteX6" fmla="*/ 3424838 w 10592282"/>
              <a:gd name="connsiteY6" fmla="*/ 0 h 2796292"/>
              <a:gd name="connsiteX7" fmla="*/ 4013298 w 10592282"/>
              <a:gd name="connsiteY7" fmla="*/ 0 h 2796292"/>
              <a:gd name="connsiteX8" fmla="*/ 4283990 w 10592282"/>
              <a:gd name="connsiteY8" fmla="*/ 0 h 2796292"/>
              <a:gd name="connsiteX9" fmla="*/ 4554681 w 10592282"/>
              <a:gd name="connsiteY9" fmla="*/ 0 h 2796292"/>
              <a:gd name="connsiteX10" fmla="*/ 5037219 w 10592282"/>
              <a:gd name="connsiteY10" fmla="*/ 0 h 2796292"/>
              <a:gd name="connsiteX11" fmla="*/ 5307910 w 10592282"/>
              <a:gd name="connsiteY11" fmla="*/ 0 h 2796292"/>
              <a:gd name="connsiteX12" fmla="*/ 5684525 w 10592282"/>
              <a:gd name="connsiteY12" fmla="*/ 0 h 2796292"/>
              <a:gd name="connsiteX13" fmla="*/ 6167062 w 10592282"/>
              <a:gd name="connsiteY13" fmla="*/ 0 h 2796292"/>
              <a:gd name="connsiteX14" fmla="*/ 6437754 w 10592282"/>
              <a:gd name="connsiteY14" fmla="*/ 0 h 2796292"/>
              <a:gd name="connsiteX15" fmla="*/ 6814368 w 10592282"/>
              <a:gd name="connsiteY15" fmla="*/ 0 h 2796292"/>
              <a:gd name="connsiteX16" fmla="*/ 7508751 w 10592282"/>
              <a:gd name="connsiteY16" fmla="*/ 0 h 2796292"/>
              <a:gd name="connsiteX17" fmla="*/ 8309057 w 10592282"/>
              <a:gd name="connsiteY17" fmla="*/ 0 h 2796292"/>
              <a:gd name="connsiteX18" fmla="*/ 8791594 w 10592282"/>
              <a:gd name="connsiteY18" fmla="*/ 0 h 2796292"/>
              <a:gd name="connsiteX19" fmla="*/ 9062286 w 10592282"/>
              <a:gd name="connsiteY19" fmla="*/ 0 h 2796292"/>
              <a:gd name="connsiteX20" fmla="*/ 9650746 w 10592282"/>
              <a:gd name="connsiteY20" fmla="*/ 0 h 2796292"/>
              <a:gd name="connsiteX21" fmla="*/ 10027360 w 10592282"/>
              <a:gd name="connsiteY21" fmla="*/ 0 h 2796292"/>
              <a:gd name="connsiteX22" fmla="*/ 10592282 w 10592282"/>
              <a:gd name="connsiteY22" fmla="*/ 0 h 2796292"/>
              <a:gd name="connsiteX23" fmla="*/ 10592282 w 10592282"/>
              <a:gd name="connsiteY23" fmla="*/ 475370 h 2796292"/>
              <a:gd name="connsiteX24" fmla="*/ 10592282 w 10592282"/>
              <a:gd name="connsiteY24" fmla="*/ 950739 h 2796292"/>
              <a:gd name="connsiteX25" fmla="*/ 10592282 w 10592282"/>
              <a:gd name="connsiteY25" fmla="*/ 1565924 h 2796292"/>
              <a:gd name="connsiteX26" fmla="*/ 10592282 w 10592282"/>
              <a:gd name="connsiteY26" fmla="*/ 2153145 h 2796292"/>
              <a:gd name="connsiteX27" fmla="*/ 10592282 w 10592282"/>
              <a:gd name="connsiteY27" fmla="*/ 2796292 h 2796292"/>
              <a:gd name="connsiteX28" fmla="*/ 9897899 w 10592282"/>
              <a:gd name="connsiteY28" fmla="*/ 2796292 h 2796292"/>
              <a:gd name="connsiteX29" fmla="*/ 9309439 w 10592282"/>
              <a:gd name="connsiteY29" fmla="*/ 2796292 h 2796292"/>
              <a:gd name="connsiteX30" fmla="*/ 8720979 w 10592282"/>
              <a:gd name="connsiteY30" fmla="*/ 2796292 h 2796292"/>
              <a:gd name="connsiteX31" fmla="*/ 7920673 w 10592282"/>
              <a:gd name="connsiteY31" fmla="*/ 2796292 h 2796292"/>
              <a:gd name="connsiteX32" fmla="*/ 7332213 w 10592282"/>
              <a:gd name="connsiteY32" fmla="*/ 2796292 h 2796292"/>
              <a:gd name="connsiteX33" fmla="*/ 6531907 w 10592282"/>
              <a:gd name="connsiteY33" fmla="*/ 2796292 h 2796292"/>
              <a:gd name="connsiteX34" fmla="*/ 6049370 w 10592282"/>
              <a:gd name="connsiteY34" fmla="*/ 2796292 h 2796292"/>
              <a:gd name="connsiteX35" fmla="*/ 5249064 w 10592282"/>
              <a:gd name="connsiteY35" fmla="*/ 2796292 h 2796292"/>
              <a:gd name="connsiteX36" fmla="*/ 4448758 w 10592282"/>
              <a:gd name="connsiteY36" fmla="*/ 2796292 h 2796292"/>
              <a:gd name="connsiteX37" fmla="*/ 3966221 w 10592282"/>
              <a:gd name="connsiteY37" fmla="*/ 2796292 h 2796292"/>
              <a:gd name="connsiteX38" fmla="*/ 3589607 w 10592282"/>
              <a:gd name="connsiteY38" fmla="*/ 2796292 h 2796292"/>
              <a:gd name="connsiteX39" fmla="*/ 2895224 w 10592282"/>
              <a:gd name="connsiteY39" fmla="*/ 2796292 h 2796292"/>
              <a:gd name="connsiteX40" fmla="*/ 2624532 w 10592282"/>
              <a:gd name="connsiteY40" fmla="*/ 2796292 h 2796292"/>
              <a:gd name="connsiteX41" fmla="*/ 2141995 w 10592282"/>
              <a:gd name="connsiteY41" fmla="*/ 2796292 h 2796292"/>
              <a:gd name="connsiteX42" fmla="*/ 1341689 w 10592282"/>
              <a:gd name="connsiteY42" fmla="*/ 2796292 h 2796292"/>
              <a:gd name="connsiteX43" fmla="*/ 541383 w 10592282"/>
              <a:gd name="connsiteY43" fmla="*/ 2796292 h 2796292"/>
              <a:gd name="connsiteX44" fmla="*/ 0 w 10592282"/>
              <a:gd name="connsiteY44" fmla="*/ 2796292 h 2796292"/>
              <a:gd name="connsiteX45" fmla="*/ 0 w 10592282"/>
              <a:gd name="connsiteY45" fmla="*/ 2264997 h 2796292"/>
              <a:gd name="connsiteX46" fmla="*/ 0 w 10592282"/>
              <a:gd name="connsiteY46" fmla="*/ 1789627 h 2796292"/>
              <a:gd name="connsiteX47" fmla="*/ 0 w 10592282"/>
              <a:gd name="connsiteY47" fmla="*/ 1314257 h 2796292"/>
              <a:gd name="connsiteX48" fmla="*/ 0 w 10592282"/>
              <a:gd name="connsiteY48" fmla="*/ 727036 h 2796292"/>
              <a:gd name="connsiteX49" fmla="*/ 0 w 10592282"/>
              <a:gd name="connsiteY49" fmla="*/ 0 h 2796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10592282" h="2796292" fill="none" extrusionOk="0">
                <a:moveTo>
                  <a:pt x="0" y="0"/>
                </a:moveTo>
                <a:cubicBezTo>
                  <a:pt x="209213" y="-50076"/>
                  <a:pt x="421614" y="25311"/>
                  <a:pt x="694383" y="0"/>
                </a:cubicBezTo>
                <a:cubicBezTo>
                  <a:pt x="967152" y="-25311"/>
                  <a:pt x="1004977" y="50858"/>
                  <a:pt x="1282843" y="0"/>
                </a:cubicBezTo>
                <a:cubicBezTo>
                  <a:pt x="1560709" y="-50858"/>
                  <a:pt x="1814694" y="19880"/>
                  <a:pt x="1977226" y="0"/>
                </a:cubicBezTo>
                <a:cubicBezTo>
                  <a:pt x="2139758" y="-19880"/>
                  <a:pt x="2218518" y="23626"/>
                  <a:pt x="2353840" y="0"/>
                </a:cubicBezTo>
                <a:cubicBezTo>
                  <a:pt x="2489162" y="-23626"/>
                  <a:pt x="2501814" y="24443"/>
                  <a:pt x="2624532" y="0"/>
                </a:cubicBezTo>
                <a:cubicBezTo>
                  <a:pt x="2747250" y="-24443"/>
                  <a:pt x="3180491" y="90649"/>
                  <a:pt x="3424838" y="0"/>
                </a:cubicBezTo>
                <a:cubicBezTo>
                  <a:pt x="3669185" y="-90649"/>
                  <a:pt x="3757224" y="34956"/>
                  <a:pt x="4013298" y="0"/>
                </a:cubicBezTo>
                <a:cubicBezTo>
                  <a:pt x="4269372" y="-34956"/>
                  <a:pt x="4215754" y="9477"/>
                  <a:pt x="4283990" y="0"/>
                </a:cubicBezTo>
                <a:cubicBezTo>
                  <a:pt x="4352226" y="-9477"/>
                  <a:pt x="4477309" y="31453"/>
                  <a:pt x="4554681" y="0"/>
                </a:cubicBezTo>
                <a:cubicBezTo>
                  <a:pt x="4632053" y="-31453"/>
                  <a:pt x="4916972" y="24363"/>
                  <a:pt x="5037219" y="0"/>
                </a:cubicBezTo>
                <a:cubicBezTo>
                  <a:pt x="5157466" y="-24363"/>
                  <a:pt x="5237478" y="10661"/>
                  <a:pt x="5307910" y="0"/>
                </a:cubicBezTo>
                <a:cubicBezTo>
                  <a:pt x="5378342" y="-10661"/>
                  <a:pt x="5586940" y="9646"/>
                  <a:pt x="5684525" y="0"/>
                </a:cubicBezTo>
                <a:cubicBezTo>
                  <a:pt x="5782110" y="-9646"/>
                  <a:pt x="6022550" y="46760"/>
                  <a:pt x="6167062" y="0"/>
                </a:cubicBezTo>
                <a:cubicBezTo>
                  <a:pt x="6311574" y="-46760"/>
                  <a:pt x="6337730" y="4215"/>
                  <a:pt x="6437754" y="0"/>
                </a:cubicBezTo>
                <a:cubicBezTo>
                  <a:pt x="6537778" y="-4215"/>
                  <a:pt x="6672178" y="28212"/>
                  <a:pt x="6814368" y="0"/>
                </a:cubicBezTo>
                <a:cubicBezTo>
                  <a:pt x="6956558" y="-28212"/>
                  <a:pt x="7214155" y="34299"/>
                  <a:pt x="7508751" y="0"/>
                </a:cubicBezTo>
                <a:cubicBezTo>
                  <a:pt x="7803347" y="-34299"/>
                  <a:pt x="8059480" y="77958"/>
                  <a:pt x="8309057" y="0"/>
                </a:cubicBezTo>
                <a:cubicBezTo>
                  <a:pt x="8558634" y="-77958"/>
                  <a:pt x="8637753" y="23199"/>
                  <a:pt x="8791594" y="0"/>
                </a:cubicBezTo>
                <a:cubicBezTo>
                  <a:pt x="8945435" y="-23199"/>
                  <a:pt x="8980638" y="2804"/>
                  <a:pt x="9062286" y="0"/>
                </a:cubicBezTo>
                <a:cubicBezTo>
                  <a:pt x="9143934" y="-2804"/>
                  <a:pt x="9371438" y="36001"/>
                  <a:pt x="9650746" y="0"/>
                </a:cubicBezTo>
                <a:cubicBezTo>
                  <a:pt x="9930054" y="-36001"/>
                  <a:pt x="9935183" y="23484"/>
                  <a:pt x="10027360" y="0"/>
                </a:cubicBezTo>
                <a:cubicBezTo>
                  <a:pt x="10119537" y="-23484"/>
                  <a:pt x="10326603" y="14083"/>
                  <a:pt x="10592282" y="0"/>
                </a:cubicBezTo>
                <a:cubicBezTo>
                  <a:pt x="10620287" y="104836"/>
                  <a:pt x="10561404" y="379363"/>
                  <a:pt x="10592282" y="475370"/>
                </a:cubicBezTo>
                <a:cubicBezTo>
                  <a:pt x="10623160" y="571377"/>
                  <a:pt x="10546191" y="772442"/>
                  <a:pt x="10592282" y="950739"/>
                </a:cubicBezTo>
                <a:cubicBezTo>
                  <a:pt x="10638373" y="1129036"/>
                  <a:pt x="10592160" y="1346560"/>
                  <a:pt x="10592282" y="1565924"/>
                </a:cubicBezTo>
                <a:cubicBezTo>
                  <a:pt x="10592404" y="1785288"/>
                  <a:pt x="10531084" y="2022459"/>
                  <a:pt x="10592282" y="2153145"/>
                </a:cubicBezTo>
                <a:cubicBezTo>
                  <a:pt x="10653480" y="2283831"/>
                  <a:pt x="10546718" y="2611200"/>
                  <a:pt x="10592282" y="2796292"/>
                </a:cubicBezTo>
                <a:cubicBezTo>
                  <a:pt x="10262619" y="2845252"/>
                  <a:pt x="10116792" y="2740492"/>
                  <a:pt x="9897899" y="2796292"/>
                </a:cubicBezTo>
                <a:cubicBezTo>
                  <a:pt x="9679006" y="2852092"/>
                  <a:pt x="9487429" y="2786940"/>
                  <a:pt x="9309439" y="2796292"/>
                </a:cubicBezTo>
                <a:cubicBezTo>
                  <a:pt x="9131449" y="2805644"/>
                  <a:pt x="8846691" y="2770354"/>
                  <a:pt x="8720979" y="2796292"/>
                </a:cubicBezTo>
                <a:cubicBezTo>
                  <a:pt x="8595267" y="2822230"/>
                  <a:pt x="8237176" y="2733466"/>
                  <a:pt x="7920673" y="2796292"/>
                </a:cubicBezTo>
                <a:cubicBezTo>
                  <a:pt x="7604170" y="2859118"/>
                  <a:pt x="7533690" y="2761555"/>
                  <a:pt x="7332213" y="2796292"/>
                </a:cubicBezTo>
                <a:cubicBezTo>
                  <a:pt x="7130736" y="2831029"/>
                  <a:pt x="6844568" y="2703589"/>
                  <a:pt x="6531907" y="2796292"/>
                </a:cubicBezTo>
                <a:cubicBezTo>
                  <a:pt x="6219246" y="2888995"/>
                  <a:pt x="6238109" y="2795623"/>
                  <a:pt x="6049370" y="2796292"/>
                </a:cubicBezTo>
                <a:cubicBezTo>
                  <a:pt x="5860631" y="2796961"/>
                  <a:pt x="5541377" y="2725017"/>
                  <a:pt x="5249064" y="2796292"/>
                </a:cubicBezTo>
                <a:cubicBezTo>
                  <a:pt x="4956751" y="2867567"/>
                  <a:pt x="4661683" y="2770585"/>
                  <a:pt x="4448758" y="2796292"/>
                </a:cubicBezTo>
                <a:cubicBezTo>
                  <a:pt x="4235833" y="2821999"/>
                  <a:pt x="4171097" y="2762211"/>
                  <a:pt x="3966221" y="2796292"/>
                </a:cubicBezTo>
                <a:cubicBezTo>
                  <a:pt x="3761345" y="2830373"/>
                  <a:pt x="3673676" y="2790292"/>
                  <a:pt x="3589607" y="2796292"/>
                </a:cubicBezTo>
                <a:cubicBezTo>
                  <a:pt x="3505538" y="2802292"/>
                  <a:pt x="3089860" y="2744769"/>
                  <a:pt x="2895224" y="2796292"/>
                </a:cubicBezTo>
                <a:cubicBezTo>
                  <a:pt x="2700588" y="2847815"/>
                  <a:pt x="2758861" y="2786990"/>
                  <a:pt x="2624532" y="2796292"/>
                </a:cubicBezTo>
                <a:cubicBezTo>
                  <a:pt x="2490203" y="2805594"/>
                  <a:pt x="2368980" y="2785405"/>
                  <a:pt x="2141995" y="2796292"/>
                </a:cubicBezTo>
                <a:cubicBezTo>
                  <a:pt x="1915010" y="2807179"/>
                  <a:pt x="1636136" y="2705010"/>
                  <a:pt x="1341689" y="2796292"/>
                </a:cubicBezTo>
                <a:cubicBezTo>
                  <a:pt x="1047242" y="2887574"/>
                  <a:pt x="935487" y="2709854"/>
                  <a:pt x="541383" y="2796292"/>
                </a:cubicBezTo>
                <a:cubicBezTo>
                  <a:pt x="147279" y="2882730"/>
                  <a:pt x="238717" y="2783003"/>
                  <a:pt x="0" y="2796292"/>
                </a:cubicBezTo>
                <a:cubicBezTo>
                  <a:pt x="-41284" y="2613772"/>
                  <a:pt x="15364" y="2524501"/>
                  <a:pt x="0" y="2264997"/>
                </a:cubicBezTo>
                <a:cubicBezTo>
                  <a:pt x="-15364" y="2005493"/>
                  <a:pt x="13232" y="1972397"/>
                  <a:pt x="0" y="1789627"/>
                </a:cubicBezTo>
                <a:cubicBezTo>
                  <a:pt x="-13232" y="1606857"/>
                  <a:pt x="51978" y="1439699"/>
                  <a:pt x="0" y="1314257"/>
                </a:cubicBezTo>
                <a:cubicBezTo>
                  <a:pt x="-51978" y="1188815"/>
                  <a:pt x="37253" y="982499"/>
                  <a:pt x="0" y="727036"/>
                </a:cubicBezTo>
                <a:cubicBezTo>
                  <a:pt x="-37253" y="471573"/>
                  <a:pt x="35718" y="356419"/>
                  <a:pt x="0" y="0"/>
                </a:cubicBezTo>
                <a:close/>
              </a:path>
              <a:path w="10592282" h="2796292" stroke="0" extrusionOk="0">
                <a:moveTo>
                  <a:pt x="0" y="0"/>
                </a:moveTo>
                <a:cubicBezTo>
                  <a:pt x="145584" y="-59169"/>
                  <a:pt x="353977" y="60787"/>
                  <a:pt x="588460" y="0"/>
                </a:cubicBezTo>
                <a:cubicBezTo>
                  <a:pt x="822943" y="-60787"/>
                  <a:pt x="874771" y="42750"/>
                  <a:pt x="965075" y="0"/>
                </a:cubicBezTo>
                <a:cubicBezTo>
                  <a:pt x="1055379" y="-42750"/>
                  <a:pt x="1306871" y="11132"/>
                  <a:pt x="1447612" y="0"/>
                </a:cubicBezTo>
                <a:cubicBezTo>
                  <a:pt x="1588353" y="-11132"/>
                  <a:pt x="1647589" y="30381"/>
                  <a:pt x="1718304" y="0"/>
                </a:cubicBezTo>
                <a:cubicBezTo>
                  <a:pt x="1789019" y="-30381"/>
                  <a:pt x="2190012" y="72440"/>
                  <a:pt x="2518609" y="0"/>
                </a:cubicBezTo>
                <a:cubicBezTo>
                  <a:pt x="2847206" y="-72440"/>
                  <a:pt x="2923753" y="63125"/>
                  <a:pt x="3212992" y="0"/>
                </a:cubicBezTo>
                <a:cubicBezTo>
                  <a:pt x="3502231" y="-63125"/>
                  <a:pt x="3458484" y="21765"/>
                  <a:pt x="3695529" y="0"/>
                </a:cubicBezTo>
                <a:cubicBezTo>
                  <a:pt x="3932574" y="-21765"/>
                  <a:pt x="3900714" y="38030"/>
                  <a:pt x="4072144" y="0"/>
                </a:cubicBezTo>
                <a:cubicBezTo>
                  <a:pt x="4243574" y="-38030"/>
                  <a:pt x="4380195" y="56005"/>
                  <a:pt x="4554681" y="0"/>
                </a:cubicBezTo>
                <a:cubicBezTo>
                  <a:pt x="4729167" y="-56005"/>
                  <a:pt x="4803337" y="19135"/>
                  <a:pt x="4931296" y="0"/>
                </a:cubicBezTo>
                <a:cubicBezTo>
                  <a:pt x="5059256" y="-19135"/>
                  <a:pt x="5154828" y="17443"/>
                  <a:pt x="5307910" y="0"/>
                </a:cubicBezTo>
                <a:cubicBezTo>
                  <a:pt x="5460992" y="-17443"/>
                  <a:pt x="5625563" y="26738"/>
                  <a:pt x="5790447" y="0"/>
                </a:cubicBezTo>
                <a:cubicBezTo>
                  <a:pt x="5955331" y="-26738"/>
                  <a:pt x="6254378" y="65777"/>
                  <a:pt x="6378908" y="0"/>
                </a:cubicBezTo>
                <a:cubicBezTo>
                  <a:pt x="6503438" y="-65777"/>
                  <a:pt x="6579959" y="1156"/>
                  <a:pt x="6755522" y="0"/>
                </a:cubicBezTo>
                <a:cubicBezTo>
                  <a:pt x="6931085" y="-1156"/>
                  <a:pt x="7186488" y="69383"/>
                  <a:pt x="7343982" y="0"/>
                </a:cubicBezTo>
                <a:cubicBezTo>
                  <a:pt x="7501476" y="-69383"/>
                  <a:pt x="7599535" y="56303"/>
                  <a:pt x="7826519" y="0"/>
                </a:cubicBezTo>
                <a:cubicBezTo>
                  <a:pt x="8053503" y="-56303"/>
                  <a:pt x="8040348" y="30355"/>
                  <a:pt x="8097211" y="0"/>
                </a:cubicBezTo>
                <a:cubicBezTo>
                  <a:pt x="8154074" y="-30355"/>
                  <a:pt x="8666867" y="34014"/>
                  <a:pt x="8897517" y="0"/>
                </a:cubicBezTo>
                <a:cubicBezTo>
                  <a:pt x="9128167" y="-34014"/>
                  <a:pt x="9264919" y="4393"/>
                  <a:pt x="9380054" y="0"/>
                </a:cubicBezTo>
                <a:cubicBezTo>
                  <a:pt x="9495189" y="-4393"/>
                  <a:pt x="10020915" y="58093"/>
                  <a:pt x="10592282" y="0"/>
                </a:cubicBezTo>
                <a:cubicBezTo>
                  <a:pt x="10610181" y="190005"/>
                  <a:pt x="10588424" y="385156"/>
                  <a:pt x="10592282" y="559258"/>
                </a:cubicBezTo>
                <a:cubicBezTo>
                  <a:pt x="10596140" y="733360"/>
                  <a:pt x="10581598" y="962321"/>
                  <a:pt x="10592282" y="1090554"/>
                </a:cubicBezTo>
                <a:cubicBezTo>
                  <a:pt x="10602966" y="1218787"/>
                  <a:pt x="10582334" y="1472078"/>
                  <a:pt x="10592282" y="1621849"/>
                </a:cubicBezTo>
                <a:cubicBezTo>
                  <a:pt x="10602230" y="1771621"/>
                  <a:pt x="10564236" y="2011315"/>
                  <a:pt x="10592282" y="2237034"/>
                </a:cubicBezTo>
                <a:cubicBezTo>
                  <a:pt x="10620328" y="2462753"/>
                  <a:pt x="10581299" y="2602709"/>
                  <a:pt x="10592282" y="2796292"/>
                </a:cubicBezTo>
                <a:cubicBezTo>
                  <a:pt x="10425790" y="2874804"/>
                  <a:pt x="10224995" y="2764332"/>
                  <a:pt x="9897899" y="2796292"/>
                </a:cubicBezTo>
                <a:cubicBezTo>
                  <a:pt x="9570803" y="2828252"/>
                  <a:pt x="9286038" y="2792201"/>
                  <a:pt x="9097593" y="2796292"/>
                </a:cubicBezTo>
                <a:cubicBezTo>
                  <a:pt x="8909148" y="2800383"/>
                  <a:pt x="8514943" y="2746357"/>
                  <a:pt x="8297288" y="2796292"/>
                </a:cubicBezTo>
                <a:cubicBezTo>
                  <a:pt x="8079634" y="2846227"/>
                  <a:pt x="7954004" y="2789761"/>
                  <a:pt x="7708827" y="2796292"/>
                </a:cubicBezTo>
                <a:cubicBezTo>
                  <a:pt x="7463650" y="2802823"/>
                  <a:pt x="7316078" y="2748802"/>
                  <a:pt x="7120367" y="2796292"/>
                </a:cubicBezTo>
                <a:cubicBezTo>
                  <a:pt x="6924656" y="2843782"/>
                  <a:pt x="6872596" y="2755339"/>
                  <a:pt x="6637830" y="2796292"/>
                </a:cubicBezTo>
                <a:cubicBezTo>
                  <a:pt x="6403064" y="2837245"/>
                  <a:pt x="6167484" y="2787684"/>
                  <a:pt x="6049370" y="2796292"/>
                </a:cubicBezTo>
                <a:cubicBezTo>
                  <a:pt x="5931256" y="2804900"/>
                  <a:pt x="5834529" y="2795038"/>
                  <a:pt x="5778678" y="2796292"/>
                </a:cubicBezTo>
                <a:cubicBezTo>
                  <a:pt x="5722827" y="2797546"/>
                  <a:pt x="5569134" y="2777111"/>
                  <a:pt x="5507987" y="2796292"/>
                </a:cubicBezTo>
                <a:cubicBezTo>
                  <a:pt x="5446840" y="2815473"/>
                  <a:pt x="5257409" y="2747713"/>
                  <a:pt x="5025449" y="2796292"/>
                </a:cubicBezTo>
                <a:cubicBezTo>
                  <a:pt x="4793489" y="2844871"/>
                  <a:pt x="4495085" y="2730363"/>
                  <a:pt x="4225144" y="2796292"/>
                </a:cubicBezTo>
                <a:cubicBezTo>
                  <a:pt x="3955204" y="2862221"/>
                  <a:pt x="3787923" y="2773871"/>
                  <a:pt x="3424838" y="2796292"/>
                </a:cubicBezTo>
                <a:cubicBezTo>
                  <a:pt x="3061753" y="2818713"/>
                  <a:pt x="3245600" y="2780187"/>
                  <a:pt x="3154146" y="2796292"/>
                </a:cubicBezTo>
                <a:cubicBezTo>
                  <a:pt x="3062692" y="2812397"/>
                  <a:pt x="2769158" y="2739000"/>
                  <a:pt x="2671609" y="2796292"/>
                </a:cubicBezTo>
                <a:cubicBezTo>
                  <a:pt x="2574060" y="2853584"/>
                  <a:pt x="2126682" y="2737804"/>
                  <a:pt x="1871303" y="2796292"/>
                </a:cubicBezTo>
                <a:cubicBezTo>
                  <a:pt x="1615924" y="2854780"/>
                  <a:pt x="1616062" y="2753655"/>
                  <a:pt x="1494689" y="2796292"/>
                </a:cubicBezTo>
                <a:cubicBezTo>
                  <a:pt x="1373316" y="2838929"/>
                  <a:pt x="1329347" y="2782426"/>
                  <a:pt x="1223997" y="2796292"/>
                </a:cubicBezTo>
                <a:cubicBezTo>
                  <a:pt x="1118647" y="2810158"/>
                  <a:pt x="831227" y="2776567"/>
                  <a:pt x="529614" y="2796292"/>
                </a:cubicBezTo>
                <a:cubicBezTo>
                  <a:pt x="228001" y="2816017"/>
                  <a:pt x="232238" y="2735818"/>
                  <a:pt x="0" y="2796292"/>
                </a:cubicBezTo>
                <a:cubicBezTo>
                  <a:pt x="-6051" y="2673099"/>
                  <a:pt x="49463" y="2391238"/>
                  <a:pt x="0" y="2237034"/>
                </a:cubicBezTo>
                <a:cubicBezTo>
                  <a:pt x="-49463" y="2082830"/>
                  <a:pt x="57145" y="1973392"/>
                  <a:pt x="0" y="1733701"/>
                </a:cubicBezTo>
                <a:cubicBezTo>
                  <a:pt x="-57145" y="1494010"/>
                  <a:pt x="50949" y="1423205"/>
                  <a:pt x="0" y="1118517"/>
                </a:cubicBezTo>
                <a:cubicBezTo>
                  <a:pt x="-50949" y="813829"/>
                  <a:pt x="35944" y="665753"/>
                  <a:pt x="0" y="531295"/>
                </a:cubicBezTo>
                <a:cubicBezTo>
                  <a:pt x="-35944" y="396837"/>
                  <a:pt x="27424" y="156486"/>
                  <a:pt x="0" y="0"/>
                </a:cubicBezTo>
                <a:close/>
              </a:path>
            </a:pathLst>
          </a:custGeom>
          <a:ln>
            <a:solidFill>
              <a:schemeClr val="tx1"/>
            </a:solidFill>
            <a:extLst>
              <a:ext uri="{C807C97D-BFC1-408E-A445-0C87EB9F89A2}">
                <ask:lineSketchStyleProps xmlns:ask="http://schemas.microsoft.com/office/drawing/2018/sketchyshapes" sd="1289857821">
                  <a:prstGeom prst="rect">
                    <a:avLst/>
                  </a:prstGeom>
                  <ask:type>
                    <ask:lineSketchScribble/>
                  </ask:type>
                </ask:lineSketchStyleProps>
              </a:ext>
            </a:extLst>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9291991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down)">
                                      <p:cBhvr>
                                        <p:cTn id="7" dur="75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4">
            <a:extLst>
              <a:ext uri="{FF2B5EF4-FFF2-40B4-BE49-F238E27FC236}">
                <a16:creationId xmlns:a16="http://schemas.microsoft.com/office/drawing/2014/main" id="{C444C591-DF23-FD3B-0457-C3E8DBB8E679}"/>
              </a:ext>
            </a:extLst>
          </p:cNvPr>
          <p:cNvPicPr>
            <a:picLocks noGrp="1" noChangeAspect="1"/>
          </p:cNvPicPr>
          <p:nvPr>
            <p:ph idx="1"/>
          </p:nvPr>
        </p:nvPicPr>
        <p:blipFill>
          <a:blip r:embed="rId2"/>
          <a:stretch>
            <a:fillRect/>
          </a:stretch>
        </p:blipFill>
        <p:spPr>
          <a:xfrm>
            <a:off x="799859" y="2737784"/>
            <a:ext cx="10592282" cy="2796292"/>
          </a:xfrm>
          <a:custGeom>
            <a:avLst/>
            <a:gdLst>
              <a:gd name="connsiteX0" fmla="*/ 0 w 10592282"/>
              <a:gd name="connsiteY0" fmla="*/ 0 h 2796292"/>
              <a:gd name="connsiteX1" fmla="*/ 694383 w 10592282"/>
              <a:gd name="connsiteY1" fmla="*/ 0 h 2796292"/>
              <a:gd name="connsiteX2" fmla="*/ 1282843 w 10592282"/>
              <a:gd name="connsiteY2" fmla="*/ 0 h 2796292"/>
              <a:gd name="connsiteX3" fmla="*/ 1977226 w 10592282"/>
              <a:gd name="connsiteY3" fmla="*/ 0 h 2796292"/>
              <a:gd name="connsiteX4" fmla="*/ 2353840 w 10592282"/>
              <a:gd name="connsiteY4" fmla="*/ 0 h 2796292"/>
              <a:gd name="connsiteX5" fmla="*/ 2624532 w 10592282"/>
              <a:gd name="connsiteY5" fmla="*/ 0 h 2796292"/>
              <a:gd name="connsiteX6" fmla="*/ 3424838 w 10592282"/>
              <a:gd name="connsiteY6" fmla="*/ 0 h 2796292"/>
              <a:gd name="connsiteX7" fmla="*/ 4013298 w 10592282"/>
              <a:gd name="connsiteY7" fmla="*/ 0 h 2796292"/>
              <a:gd name="connsiteX8" fmla="*/ 4283990 w 10592282"/>
              <a:gd name="connsiteY8" fmla="*/ 0 h 2796292"/>
              <a:gd name="connsiteX9" fmla="*/ 4554681 w 10592282"/>
              <a:gd name="connsiteY9" fmla="*/ 0 h 2796292"/>
              <a:gd name="connsiteX10" fmla="*/ 5037219 w 10592282"/>
              <a:gd name="connsiteY10" fmla="*/ 0 h 2796292"/>
              <a:gd name="connsiteX11" fmla="*/ 5307910 w 10592282"/>
              <a:gd name="connsiteY11" fmla="*/ 0 h 2796292"/>
              <a:gd name="connsiteX12" fmla="*/ 5684525 w 10592282"/>
              <a:gd name="connsiteY12" fmla="*/ 0 h 2796292"/>
              <a:gd name="connsiteX13" fmla="*/ 6167062 w 10592282"/>
              <a:gd name="connsiteY13" fmla="*/ 0 h 2796292"/>
              <a:gd name="connsiteX14" fmla="*/ 6437754 w 10592282"/>
              <a:gd name="connsiteY14" fmla="*/ 0 h 2796292"/>
              <a:gd name="connsiteX15" fmla="*/ 6814368 w 10592282"/>
              <a:gd name="connsiteY15" fmla="*/ 0 h 2796292"/>
              <a:gd name="connsiteX16" fmla="*/ 7508751 w 10592282"/>
              <a:gd name="connsiteY16" fmla="*/ 0 h 2796292"/>
              <a:gd name="connsiteX17" fmla="*/ 8309057 w 10592282"/>
              <a:gd name="connsiteY17" fmla="*/ 0 h 2796292"/>
              <a:gd name="connsiteX18" fmla="*/ 8791594 w 10592282"/>
              <a:gd name="connsiteY18" fmla="*/ 0 h 2796292"/>
              <a:gd name="connsiteX19" fmla="*/ 9062286 w 10592282"/>
              <a:gd name="connsiteY19" fmla="*/ 0 h 2796292"/>
              <a:gd name="connsiteX20" fmla="*/ 9650746 w 10592282"/>
              <a:gd name="connsiteY20" fmla="*/ 0 h 2796292"/>
              <a:gd name="connsiteX21" fmla="*/ 10027360 w 10592282"/>
              <a:gd name="connsiteY21" fmla="*/ 0 h 2796292"/>
              <a:gd name="connsiteX22" fmla="*/ 10592282 w 10592282"/>
              <a:gd name="connsiteY22" fmla="*/ 0 h 2796292"/>
              <a:gd name="connsiteX23" fmla="*/ 10592282 w 10592282"/>
              <a:gd name="connsiteY23" fmla="*/ 475370 h 2796292"/>
              <a:gd name="connsiteX24" fmla="*/ 10592282 w 10592282"/>
              <a:gd name="connsiteY24" fmla="*/ 950739 h 2796292"/>
              <a:gd name="connsiteX25" fmla="*/ 10592282 w 10592282"/>
              <a:gd name="connsiteY25" fmla="*/ 1565924 h 2796292"/>
              <a:gd name="connsiteX26" fmla="*/ 10592282 w 10592282"/>
              <a:gd name="connsiteY26" fmla="*/ 2153145 h 2796292"/>
              <a:gd name="connsiteX27" fmla="*/ 10592282 w 10592282"/>
              <a:gd name="connsiteY27" fmla="*/ 2796292 h 2796292"/>
              <a:gd name="connsiteX28" fmla="*/ 9897899 w 10592282"/>
              <a:gd name="connsiteY28" fmla="*/ 2796292 h 2796292"/>
              <a:gd name="connsiteX29" fmla="*/ 9309439 w 10592282"/>
              <a:gd name="connsiteY29" fmla="*/ 2796292 h 2796292"/>
              <a:gd name="connsiteX30" fmla="*/ 8720979 w 10592282"/>
              <a:gd name="connsiteY30" fmla="*/ 2796292 h 2796292"/>
              <a:gd name="connsiteX31" fmla="*/ 7920673 w 10592282"/>
              <a:gd name="connsiteY31" fmla="*/ 2796292 h 2796292"/>
              <a:gd name="connsiteX32" fmla="*/ 7332213 w 10592282"/>
              <a:gd name="connsiteY32" fmla="*/ 2796292 h 2796292"/>
              <a:gd name="connsiteX33" fmla="*/ 6531907 w 10592282"/>
              <a:gd name="connsiteY33" fmla="*/ 2796292 h 2796292"/>
              <a:gd name="connsiteX34" fmla="*/ 6049370 w 10592282"/>
              <a:gd name="connsiteY34" fmla="*/ 2796292 h 2796292"/>
              <a:gd name="connsiteX35" fmla="*/ 5249064 w 10592282"/>
              <a:gd name="connsiteY35" fmla="*/ 2796292 h 2796292"/>
              <a:gd name="connsiteX36" fmla="*/ 4448758 w 10592282"/>
              <a:gd name="connsiteY36" fmla="*/ 2796292 h 2796292"/>
              <a:gd name="connsiteX37" fmla="*/ 3966221 w 10592282"/>
              <a:gd name="connsiteY37" fmla="*/ 2796292 h 2796292"/>
              <a:gd name="connsiteX38" fmla="*/ 3589607 w 10592282"/>
              <a:gd name="connsiteY38" fmla="*/ 2796292 h 2796292"/>
              <a:gd name="connsiteX39" fmla="*/ 2895224 w 10592282"/>
              <a:gd name="connsiteY39" fmla="*/ 2796292 h 2796292"/>
              <a:gd name="connsiteX40" fmla="*/ 2624532 w 10592282"/>
              <a:gd name="connsiteY40" fmla="*/ 2796292 h 2796292"/>
              <a:gd name="connsiteX41" fmla="*/ 2141995 w 10592282"/>
              <a:gd name="connsiteY41" fmla="*/ 2796292 h 2796292"/>
              <a:gd name="connsiteX42" fmla="*/ 1341689 w 10592282"/>
              <a:gd name="connsiteY42" fmla="*/ 2796292 h 2796292"/>
              <a:gd name="connsiteX43" fmla="*/ 541383 w 10592282"/>
              <a:gd name="connsiteY43" fmla="*/ 2796292 h 2796292"/>
              <a:gd name="connsiteX44" fmla="*/ 0 w 10592282"/>
              <a:gd name="connsiteY44" fmla="*/ 2796292 h 2796292"/>
              <a:gd name="connsiteX45" fmla="*/ 0 w 10592282"/>
              <a:gd name="connsiteY45" fmla="*/ 2264997 h 2796292"/>
              <a:gd name="connsiteX46" fmla="*/ 0 w 10592282"/>
              <a:gd name="connsiteY46" fmla="*/ 1789627 h 2796292"/>
              <a:gd name="connsiteX47" fmla="*/ 0 w 10592282"/>
              <a:gd name="connsiteY47" fmla="*/ 1314257 h 2796292"/>
              <a:gd name="connsiteX48" fmla="*/ 0 w 10592282"/>
              <a:gd name="connsiteY48" fmla="*/ 727036 h 2796292"/>
              <a:gd name="connsiteX49" fmla="*/ 0 w 10592282"/>
              <a:gd name="connsiteY49" fmla="*/ 0 h 2796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10592282" h="2796292" fill="none" extrusionOk="0">
                <a:moveTo>
                  <a:pt x="0" y="0"/>
                </a:moveTo>
                <a:cubicBezTo>
                  <a:pt x="209213" y="-50076"/>
                  <a:pt x="421614" y="25311"/>
                  <a:pt x="694383" y="0"/>
                </a:cubicBezTo>
                <a:cubicBezTo>
                  <a:pt x="967152" y="-25311"/>
                  <a:pt x="1004977" y="50858"/>
                  <a:pt x="1282843" y="0"/>
                </a:cubicBezTo>
                <a:cubicBezTo>
                  <a:pt x="1560709" y="-50858"/>
                  <a:pt x="1814694" y="19880"/>
                  <a:pt x="1977226" y="0"/>
                </a:cubicBezTo>
                <a:cubicBezTo>
                  <a:pt x="2139758" y="-19880"/>
                  <a:pt x="2218518" y="23626"/>
                  <a:pt x="2353840" y="0"/>
                </a:cubicBezTo>
                <a:cubicBezTo>
                  <a:pt x="2489162" y="-23626"/>
                  <a:pt x="2501814" y="24443"/>
                  <a:pt x="2624532" y="0"/>
                </a:cubicBezTo>
                <a:cubicBezTo>
                  <a:pt x="2747250" y="-24443"/>
                  <a:pt x="3180491" y="90649"/>
                  <a:pt x="3424838" y="0"/>
                </a:cubicBezTo>
                <a:cubicBezTo>
                  <a:pt x="3669185" y="-90649"/>
                  <a:pt x="3757224" y="34956"/>
                  <a:pt x="4013298" y="0"/>
                </a:cubicBezTo>
                <a:cubicBezTo>
                  <a:pt x="4269372" y="-34956"/>
                  <a:pt x="4215754" y="9477"/>
                  <a:pt x="4283990" y="0"/>
                </a:cubicBezTo>
                <a:cubicBezTo>
                  <a:pt x="4352226" y="-9477"/>
                  <a:pt x="4477309" y="31453"/>
                  <a:pt x="4554681" y="0"/>
                </a:cubicBezTo>
                <a:cubicBezTo>
                  <a:pt x="4632053" y="-31453"/>
                  <a:pt x="4916972" y="24363"/>
                  <a:pt x="5037219" y="0"/>
                </a:cubicBezTo>
                <a:cubicBezTo>
                  <a:pt x="5157466" y="-24363"/>
                  <a:pt x="5237478" y="10661"/>
                  <a:pt x="5307910" y="0"/>
                </a:cubicBezTo>
                <a:cubicBezTo>
                  <a:pt x="5378342" y="-10661"/>
                  <a:pt x="5586940" y="9646"/>
                  <a:pt x="5684525" y="0"/>
                </a:cubicBezTo>
                <a:cubicBezTo>
                  <a:pt x="5782110" y="-9646"/>
                  <a:pt x="6022550" y="46760"/>
                  <a:pt x="6167062" y="0"/>
                </a:cubicBezTo>
                <a:cubicBezTo>
                  <a:pt x="6311574" y="-46760"/>
                  <a:pt x="6337730" y="4215"/>
                  <a:pt x="6437754" y="0"/>
                </a:cubicBezTo>
                <a:cubicBezTo>
                  <a:pt x="6537778" y="-4215"/>
                  <a:pt x="6672178" y="28212"/>
                  <a:pt x="6814368" y="0"/>
                </a:cubicBezTo>
                <a:cubicBezTo>
                  <a:pt x="6956558" y="-28212"/>
                  <a:pt x="7214155" y="34299"/>
                  <a:pt x="7508751" y="0"/>
                </a:cubicBezTo>
                <a:cubicBezTo>
                  <a:pt x="7803347" y="-34299"/>
                  <a:pt x="8059480" y="77958"/>
                  <a:pt x="8309057" y="0"/>
                </a:cubicBezTo>
                <a:cubicBezTo>
                  <a:pt x="8558634" y="-77958"/>
                  <a:pt x="8637753" y="23199"/>
                  <a:pt x="8791594" y="0"/>
                </a:cubicBezTo>
                <a:cubicBezTo>
                  <a:pt x="8945435" y="-23199"/>
                  <a:pt x="8980638" y="2804"/>
                  <a:pt x="9062286" y="0"/>
                </a:cubicBezTo>
                <a:cubicBezTo>
                  <a:pt x="9143934" y="-2804"/>
                  <a:pt x="9371438" y="36001"/>
                  <a:pt x="9650746" y="0"/>
                </a:cubicBezTo>
                <a:cubicBezTo>
                  <a:pt x="9930054" y="-36001"/>
                  <a:pt x="9935183" y="23484"/>
                  <a:pt x="10027360" y="0"/>
                </a:cubicBezTo>
                <a:cubicBezTo>
                  <a:pt x="10119537" y="-23484"/>
                  <a:pt x="10326603" y="14083"/>
                  <a:pt x="10592282" y="0"/>
                </a:cubicBezTo>
                <a:cubicBezTo>
                  <a:pt x="10620287" y="104836"/>
                  <a:pt x="10561404" y="379363"/>
                  <a:pt x="10592282" y="475370"/>
                </a:cubicBezTo>
                <a:cubicBezTo>
                  <a:pt x="10623160" y="571377"/>
                  <a:pt x="10546191" y="772442"/>
                  <a:pt x="10592282" y="950739"/>
                </a:cubicBezTo>
                <a:cubicBezTo>
                  <a:pt x="10638373" y="1129036"/>
                  <a:pt x="10592160" y="1346560"/>
                  <a:pt x="10592282" y="1565924"/>
                </a:cubicBezTo>
                <a:cubicBezTo>
                  <a:pt x="10592404" y="1785288"/>
                  <a:pt x="10531084" y="2022459"/>
                  <a:pt x="10592282" y="2153145"/>
                </a:cubicBezTo>
                <a:cubicBezTo>
                  <a:pt x="10653480" y="2283831"/>
                  <a:pt x="10546718" y="2611200"/>
                  <a:pt x="10592282" y="2796292"/>
                </a:cubicBezTo>
                <a:cubicBezTo>
                  <a:pt x="10262619" y="2845252"/>
                  <a:pt x="10116792" y="2740492"/>
                  <a:pt x="9897899" y="2796292"/>
                </a:cubicBezTo>
                <a:cubicBezTo>
                  <a:pt x="9679006" y="2852092"/>
                  <a:pt x="9487429" y="2786940"/>
                  <a:pt x="9309439" y="2796292"/>
                </a:cubicBezTo>
                <a:cubicBezTo>
                  <a:pt x="9131449" y="2805644"/>
                  <a:pt x="8846691" y="2770354"/>
                  <a:pt x="8720979" y="2796292"/>
                </a:cubicBezTo>
                <a:cubicBezTo>
                  <a:pt x="8595267" y="2822230"/>
                  <a:pt x="8237176" y="2733466"/>
                  <a:pt x="7920673" y="2796292"/>
                </a:cubicBezTo>
                <a:cubicBezTo>
                  <a:pt x="7604170" y="2859118"/>
                  <a:pt x="7533690" y="2761555"/>
                  <a:pt x="7332213" y="2796292"/>
                </a:cubicBezTo>
                <a:cubicBezTo>
                  <a:pt x="7130736" y="2831029"/>
                  <a:pt x="6844568" y="2703589"/>
                  <a:pt x="6531907" y="2796292"/>
                </a:cubicBezTo>
                <a:cubicBezTo>
                  <a:pt x="6219246" y="2888995"/>
                  <a:pt x="6238109" y="2795623"/>
                  <a:pt x="6049370" y="2796292"/>
                </a:cubicBezTo>
                <a:cubicBezTo>
                  <a:pt x="5860631" y="2796961"/>
                  <a:pt x="5541377" y="2725017"/>
                  <a:pt x="5249064" y="2796292"/>
                </a:cubicBezTo>
                <a:cubicBezTo>
                  <a:pt x="4956751" y="2867567"/>
                  <a:pt x="4661683" y="2770585"/>
                  <a:pt x="4448758" y="2796292"/>
                </a:cubicBezTo>
                <a:cubicBezTo>
                  <a:pt x="4235833" y="2821999"/>
                  <a:pt x="4171097" y="2762211"/>
                  <a:pt x="3966221" y="2796292"/>
                </a:cubicBezTo>
                <a:cubicBezTo>
                  <a:pt x="3761345" y="2830373"/>
                  <a:pt x="3673676" y="2790292"/>
                  <a:pt x="3589607" y="2796292"/>
                </a:cubicBezTo>
                <a:cubicBezTo>
                  <a:pt x="3505538" y="2802292"/>
                  <a:pt x="3089860" y="2744769"/>
                  <a:pt x="2895224" y="2796292"/>
                </a:cubicBezTo>
                <a:cubicBezTo>
                  <a:pt x="2700588" y="2847815"/>
                  <a:pt x="2758861" y="2786990"/>
                  <a:pt x="2624532" y="2796292"/>
                </a:cubicBezTo>
                <a:cubicBezTo>
                  <a:pt x="2490203" y="2805594"/>
                  <a:pt x="2368980" y="2785405"/>
                  <a:pt x="2141995" y="2796292"/>
                </a:cubicBezTo>
                <a:cubicBezTo>
                  <a:pt x="1915010" y="2807179"/>
                  <a:pt x="1636136" y="2705010"/>
                  <a:pt x="1341689" y="2796292"/>
                </a:cubicBezTo>
                <a:cubicBezTo>
                  <a:pt x="1047242" y="2887574"/>
                  <a:pt x="935487" y="2709854"/>
                  <a:pt x="541383" y="2796292"/>
                </a:cubicBezTo>
                <a:cubicBezTo>
                  <a:pt x="147279" y="2882730"/>
                  <a:pt x="238717" y="2783003"/>
                  <a:pt x="0" y="2796292"/>
                </a:cubicBezTo>
                <a:cubicBezTo>
                  <a:pt x="-41284" y="2613772"/>
                  <a:pt x="15364" y="2524501"/>
                  <a:pt x="0" y="2264997"/>
                </a:cubicBezTo>
                <a:cubicBezTo>
                  <a:pt x="-15364" y="2005493"/>
                  <a:pt x="13232" y="1972397"/>
                  <a:pt x="0" y="1789627"/>
                </a:cubicBezTo>
                <a:cubicBezTo>
                  <a:pt x="-13232" y="1606857"/>
                  <a:pt x="51978" y="1439699"/>
                  <a:pt x="0" y="1314257"/>
                </a:cubicBezTo>
                <a:cubicBezTo>
                  <a:pt x="-51978" y="1188815"/>
                  <a:pt x="37253" y="982499"/>
                  <a:pt x="0" y="727036"/>
                </a:cubicBezTo>
                <a:cubicBezTo>
                  <a:pt x="-37253" y="471573"/>
                  <a:pt x="35718" y="356419"/>
                  <a:pt x="0" y="0"/>
                </a:cubicBezTo>
                <a:close/>
              </a:path>
              <a:path w="10592282" h="2796292" stroke="0" extrusionOk="0">
                <a:moveTo>
                  <a:pt x="0" y="0"/>
                </a:moveTo>
                <a:cubicBezTo>
                  <a:pt x="145584" y="-59169"/>
                  <a:pt x="353977" y="60787"/>
                  <a:pt x="588460" y="0"/>
                </a:cubicBezTo>
                <a:cubicBezTo>
                  <a:pt x="822943" y="-60787"/>
                  <a:pt x="874771" y="42750"/>
                  <a:pt x="965075" y="0"/>
                </a:cubicBezTo>
                <a:cubicBezTo>
                  <a:pt x="1055379" y="-42750"/>
                  <a:pt x="1306871" y="11132"/>
                  <a:pt x="1447612" y="0"/>
                </a:cubicBezTo>
                <a:cubicBezTo>
                  <a:pt x="1588353" y="-11132"/>
                  <a:pt x="1647589" y="30381"/>
                  <a:pt x="1718304" y="0"/>
                </a:cubicBezTo>
                <a:cubicBezTo>
                  <a:pt x="1789019" y="-30381"/>
                  <a:pt x="2190012" y="72440"/>
                  <a:pt x="2518609" y="0"/>
                </a:cubicBezTo>
                <a:cubicBezTo>
                  <a:pt x="2847206" y="-72440"/>
                  <a:pt x="2923753" y="63125"/>
                  <a:pt x="3212992" y="0"/>
                </a:cubicBezTo>
                <a:cubicBezTo>
                  <a:pt x="3502231" y="-63125"/>
                  <a:pt x="3458484" y="21765"/>
                  <a:pt x="3695529" y="0"/>
                </a:cubicBezTo>
                <a:cubicBezTo>
                  <a:pt x="3932574" y="-21765"/>
                  <a:pt x="3900714" y="38030"/>
                  <a:pt x="4072144" y="0"/>
                </a:cubicBezTo>
                <a:cubicBezTo>
                  <a:pt x="4243574" y="-38030"/>
                  <a:pt x="4380195" y="56005"/>
                  <a:pt x="4554681" y="0"/>
                </a:cubicBezTo>
                <a:cubicBezTo>
                  <a:pt x="4729167" y="-56005"/>
                  <a:pt x="4803337" y="19135"/>
                  <a:pt x="4931296" y="0"/>
                </a:cubicBezTo>
                <a:cubicBezTo>
                  <a:pt x="5059256" y="-19135"/>
                  <a:pt x="5154828" y="17443"/>
                  <a:pt x="5307910" y="0"/>
                </a:cubicBezTo>
                <a:cubicBezTo>
                  <a:pt x="5460992" y="-17443"/>
                  <a:pt x="5625563" y="26738"/>
                  <a:pt x="5790447" y="0"/>
                </a:cubicBezTo>
                <a:cubicBezTo>
                  <a:pt x="5955331" y="-26738"/>
                  <a:pt x="6254378" y="65777"/>
                  <a:pt x="6378908" y="0"/>
                </a:cubicBezTo>
                <a:cubicBezTo>
                  <a:pt x="6503438" y="-65777"/>
                  <a:pt x="6579959" y="1156"/>
                  <a:pt x="6755522" y="0"/>
                </a:cubicBezTo>
                <a:cubicBezTo>
                  <a:pt x="6931085" y="-1156"/>
                  <a:pt x="7186488" y="69383"/>
                  <a:pt x="7343982" y="0"/>
                </a:cubicBezTo>
                <a:cubicBezTo>
                  <a:pt x="7501476" y="-69383"/>
                  <a:pt x="7599535" y="56303"/>
                  <a:pt x="7826519" y="0"/>
                </a:cubicBezTo>
                <a:cubicBezTo>
                  <a:pt x="8053503" y="-56303"/>
                  <a:pt x="8040348" y="30355"/>
                  <a:pt x="8097211" y="0"/>
                </a:cubicBezTo>
                <a:cubicBezTo>
                  <a:pt x="8154074" y="-30355"/>
                  <a:pt x="8666867" y="34014"/>
                  <a:pt x="8897517" y="0"/>
                </a:cubicBezTo>
                <a:cubicBezTo>
                  <a:pt x="9128167" y="-34014"/>
                  <a:pt x="9264919" y="4393"/>
                  <a:pt x="9380054" y="0"/>
                </a:cubicBezTo>
                <a:cubicBezTo>
                  <a:pt x="9495189" y="-4393"/>
                  <a:pt x="10020915" y="58093"/>
                  <a:pt x="10592282" y="0"/>
                </a:cubicBezTo>
                <a:cubicBezTo>
                  <a:pt x="10610181" y="190005"/>
                  <a:pt x="10588424" y="385156"/>
                  <a:pt x="10592282" y="559258"/>
                </a:cubicBezTo>
                <a:cubicBezTo>
                  <a:pt x="10596140" y="733360"/>
                  <a:pt x="10581598" y="962321"/>
                  <a:pt x="10592282" y="1090554"/>
                </a:cubicBezTo>
                <a:cubicBezTo>
                  <a:pt x="10602966" y="1218787"/>
                  <a:pt x="10582334" y="1472078"/>
                  <a:pt x="10592282" y="1621849"/>
                </a:cubicBezTo>
                <a:cubicBezTo>
                  <a:pt x="10602230" y="1771621"/>
                  <a:pt x="10564236" y="2011315"/>
                  <a:pt x="10592282" y="2237034"/>
                </a:cubicBezTo>
                <a:cubicBezTo>
                  <a:pt x="10620328" y="2462753"/>
                  <a:pt x="10581299" y="2602709"/>
                  <a:pt x="10592282" y="2796292"/>
                </a:cubicBezTo>
                <a:cubicBezTo>
                  <a:pt x="10425790" y="2874804"/>
                  <a:pt x="10224995" y="2764332"/>
                  <a:pt x="9897899" y="2796292"/>
                </a:cubicBezTo>
                <a:cubicBezTo>
                  <a:pt x="9570803" y="2828252"/>
                  <a:pt x="9286038" y="2792201"/>
                  <a:pt x="9097593" y="2796292"/>
                </a:cubicBezTo>
                <a:cubicBezTo>
                  <a:pt x="8909148" y="2800383"/>
                  <a:pt x="8514943" y="2746357"/>
                  <a:pt x="8297288" y="2796292"/>
                </a:cubicBezTo>
                <a:cubicBezTo>
                  <a:pt x="8079634" y="2846227"/>
                  <a:pt x="7954004" y="2789761"/>
                  <a:pt x="7708827" y="2796292"/>
                </a:cubicBezTo>
                <a:cubicBezTo>
                  <a:pt x="7463650" y="2802823"/>
                  <a:pt x="7316078" y="2748802"/>
                  <a:pt x="7120367" y="2796292"/>
                </a:cubicBezTo>
                <a:cubicBezTo>
                  <a:pt x="6924656" y="2843782"/>
                  <a:pt x="6872596" y="2755339"/>
                  <a:pt x="6637830" y="2796292"/>
                </a:cubicBezTo>
                <a:cubicBezTo>
                  <a:pt x="6403064" y="2837245"/>
                  <a:pt x="6167484" y="2787684"/>
                  <a:pt x="6049370" y="2796292"/>
                </a:cubicBezTo>
                <a:cubicBezTo>
                  <a:pt x="5931256" y="2804900"/>
                  <a:pt x="5834529" y="2795038"/>
                  <a:pt x="5778678" y="2796292"/>
                </a:cubicBezTo>
                <a:cubicBezTo>
                  <a:pt x="5722827" y="2797546"/>
                  <a:pt x="5569134" y="2777111"/>
                  <a:pt x="5507987" y="2796292"/>
                </a:cubicBezTo>
                <a:cubicBezTo>
                  <a:pt x="5446840" y="2815473"/>
                  <a:pt x="5257409" y="2747713"/>
                  <a:pt x="5025449" y="2796292"/>
                </a:cubicBezTo>
                <a:cubicBezTo>
                  <a:pt x="4793489" y="2844871"/>
                  <a:pt x="4495085" y="2730363"/>
                  <a:pt x="4225144" y="2796292"/>
                </a:cubicBezTo>
                <a:cubicBezTo>
                  <a:pt x="3955204" y="2862221"/>
                  <a:pt x="3787923" y="2773871"/>
                  <a:pt x="3424838" y="2796292"/>
                </a:cubicBezTo>
                <a:cubicBezTo>
                  <a:pt x="3061753" y="2818713"/>
                  <a:pt x="3245600" y="2780187"/>
                  <a:pt x="3154146" y="2796292"/>
                </a:cubicBezTo>
                <a:cubicBezTo>
                  <a:pt x="3062692" y="2812397"/>
                  <a:pt x="2769158" y="2739000"/>
                  <a:pt x="2671609" y="2796292"/>
                </a:cubicBezTo>
                <a:cubicBezTo>
                  <a:pt x="2574060" y="2853584"/>
                  <a:pt x="2126682" y="2737804"/>
                  <a:pt x="1871303" y="2796292"/>
                </a:cubicBezTo>
                <a:cubicBezTo>
                  <a:pt x="1615924" y="2854780"/>
                  <a:pt x="1616062" y="2753655"/>
                  <a:pt x="1494689" y="2796292"/>
                </a:cubicBezTo>
                <a:cubicBezTo>
                  <a:pt x="1373316" y="2838929"/>
                  <a:pt x="1329347" y="2782426"/>
                  <a:pt x="1223997" y="2796292"/>
                </a:cubicBezTo>
                <a:cubicBezTo>
                  <a:pt x="1118647" y="2810158"/>
                  <a:pt x="831227" y="2776567"/>
                  <a:pt x="529614" y="2796292"/>
                </a:cubicBezTo>
                <a:cubicBezTo>
                  <a:pt x="228001" y="2816017"/>
                  <a:pt x="232238" y="2735818"/>
                  <a:pt x="0" y="2796292"/>
                </a:cubicBezTo>
                <a:cubicBezTo>
                  <a:pt x="-6051" y="2673099"/>
                  <a:pt x="49463" y="2391238"/>
                  <a:pt x="0" y="2237034"/>
                </a:cubicBezTo>
                <a:cubicBezTo>
                  <a:pt x="-49463" y="2082830"/>
                  <a:pt x="57145" y="1973392"/>
                  <a:pt x="0" y="1733701"/>
                </a:cubicBezTo>
                <a:cubicBezTo>
                  <a:pt x="-57145" y="1494010"/>
                  <a:pt x="50949" y="1423205"/>
                  <a:pt x="0" y="1118517"/>
                </a:cubicBezTo>
                <a:cubicBezTo>
                  <a:pt x="-50949" y="813829"/>
                  <a:pt x="35944" y="665753"/>
                  <a:pt x="0" y="531295"/>
                </a:cubicBezTo>
                <a:cubicBezTo>
                  <a:pt x="-35944" y="396837"/>
                  <a:pt x="27424" y="156486"/>
                  <a:pt x="0" y="0"/>
                </a:cubicBezTo>
                <a:close/>
              </a:path>
            </a:pathLst>
          </a:custGeom>
          <a:ln>
            <a:solidFill>
              <a:schemeClr val="tx1"/>
            </a:solidFill>
            <a:extLst>
              <a:ext uri="{C807C97D-BFC1-408E-A445-0C87EB9F89A2}">
                <ask:lineSketchStyleProps xmlns:ask="http://schemas.microsoft.com/office/drawing/2018/sketchyshapes" sd="1289857821">
                  <a:prstGeom prst="rect">
                    <a:avLst/>
                  </a:prstGeom>
                  <ask:type>
                    <ask:lineSketchScribble/>
                  </ask:type>
                </ask:lineSketchStyleProps>
              </a:ext>
            </a:extLst>
          </a:ln>
          <a:effectLst>
            <a:outerShdw blurRad="292100" dist="139700" dir="2700000" algn="tl" rotWithShape="0">
              <a:srgbClr val="333333">
                <a:alpha val="65000"/>
              </a:srgbClr>
            </a:outerShdw>
          </a:effectLst>
        </p:spPr>
      </p:pic>
      <p:sp>
        <p:nvSpPr>
          <p:cNvPr id="2" name="Title 1">
            <a:extLst>
              <a:ext uri="{FF2B5EF4-FFF2-40B4-BE49-F238E27FC236}">
                <a16:creationId xmlns:a16="http://schemas.microsoft.com/office/drawing/2014/main" id="{0CCE81F3-65E5-6934-A18C-663F7AB4E924}"/>
              </a:ext>
            </a:extLst>
          </p:cNvPr>
          <p:cNvSpPr>
            <a:spLocks noGrp="1"/>
          </p:cNvSpPr>
          <p:nvPr>
            <p:ph type="title"/>
          </p:nvPr>
        </p:nvSpPr>
        <p:spPr/>
        <p:txBody>
          <a:bodyPr/>
          <a:lstStyle/>
          <a:p>
            <a:r>
              <a:rPr lang="en-GB" dirty="0"/>
              <a:t>Classification Pipeline</a:t>
            </a:r>
          </a:p>
        </p:txBody>
      </p:sp>
      <p:sp>
        <p:nvSpPr>
          <p:cNvPr id="14" name="Rectangle: Rounded Corners 13">
            <a:extLst>
              <a:ext uri="{FF2B5EF4-FFF2-40B4-BE49-F238E27FC236}">
                <a16:creationId xmlns:a16="http://schemas.microsoft.com/office/drawing/2014/main" id="{30FE4A23-053E-5750-2F9F-F045877CE43E}"/>
              </a:ext>
            </a:extLst>
          </p:cNvPr>
          <p:cNvSpPr/>
          <p:nvPr/>
        </p:nvSpPr>
        <p:spPr>
          <a:xfrm>
            <a:off x="838200" y="1690688"/>
            <a:ext cx="1266093" cy="633046"/>
          </a:xfrm>
          <a:prstGeom prst="roundRect">
            <a:avLst>
              <a:gd name="adj" fmla="val 28829"/>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Testimony</a:t>
            </a:r>
          </a:p>
        </p:txBody>
      </p:sp>
      <p:sp>
        <p:nvSpPr>
          <p:cNvPr id="15" name="Rectangle: Rounded Corners 14">
            <a:extLst>
              <a:ext uri="{FF2B5EF4-FFF2-40B4-BE49-F238E27FC236}">
                <a16:creationId xmlns:a16="http://schemas.microsoft.com/office/drawing/2014/main" id="{58EFE454-0766-B78F-AC80-0C27AED92CBE}"/>
              </a:ext>
            </a:extLst>
          </p:cNvPr>
          <p:cNvSpPr/>
          <p:nvPr/>
        </p:nvSpPr>
        <p:spPr>
          <a:xfrm>
            <a:off x="2985617" y="1690688"/>
            <a:ext cx="1431053" cy="633046"/>
          </a:xfrm>
          <a:prstGeom prst="roundRect">
            <a:avLst>
              <a:gd name="adj" fmla="val 28829"/>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GB" dirty="0"/>
              <a:t>Responses</a:t>
            </a:r>
          </a:p>
        </p:txBody>
      </p:sp>
      <p:pic>
        <p:nvPicPr>
          <p:cNvPr id="3" name="Content Placeholder 11">
            <a:extLst>
              <a:ext uri="{FF2B5EF4-FFF2-40B4-BE49-F238E27FC236}">
                <a16:creationId xmlns:a16="http://schemas.microsoft.com/office/drawing/2014/main" id="{018E99CD-FFE4-95EA-C2B8-E6BA1C5AF6FA}"/>
              </a:ext>
            </a:extLst>
          </p:cNvPr>
          <p:cNvPicPr>
            <a:picLocks noChangeAspect="1"/>
          </p:cNvPicPr>
          <p:nvPr/>
        </p:nvPicPr>
        <p:blipFill rotWithShape="1">
          <a:blip r:embed="rId3"/>
          <a:srcRect b="31386"/>
          <a:stretch/>
        </p:blipFill>
        <p:spPr>
          <a:xfrm>
            <a:off x="838200" y="2777584"/>
            <a:ext cx="10515600" cy="2940745"/>
          </a:xfrm>
          <a:prstGeom prst="rect">
            <a:avLst/>
          </a:prstGeom>
          <a:ln>
            <a:noFill/>
          </a:ln>
          <a:effectLst>
            <a:outerShdw blurRad="292100" dist="139700" dir="2700000" algn="tl" rotWithShape="0">
              <a:srgbClr val="333333">
                <a:alpha val="65000"/>
              </a:srgbClr>
            </a:outerShdw>
          </a:effectLst>
        </p:spPr>
      </p:pic>
      <p:cxnSp>
        <p:nvCxnSpPr>
          <p:cNvPr id="6" name="Straight Arrow Connector 5">
            <a:extLst>
              <a:ext uri="{FF2B5EF4-FFF2-40B4-BE49-F238E27FC236}">
                <a16:creationId xmlns:a16="http://schemas.microsoft.com/office/drawing/2014/main" id="{0353B237-447A-EBFE-DE9C-F174C7D68270}"/>
              </a:ext>
            </a:extLst>
          </p:cNvPr>
          <p:cNvCxnSpPr>
            <a:stCxn id="14" idx="3"/>
            <a:endCxn id="15" idx="1"/>
          </p:cNvCxnSpPr>
          <p:nvPr/>
        </p:nvCxnSpPr>
        <p:spPr>
          <a:xfrm>
            <a:off x="2104293" y="2007211"/>
            <a:ext cx="881324"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672919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5" presetClass="emph" presetSubtype="0" fill="hold" grpId="0" nodeType="withEffect">
                                  <p:stCondLst>
                                    <p:cond delay="0"/>
                                  </p:stCondLst>
                                  <p:childTnLst>
                                    <p:animClr clrSpc="hsl" dir="cw">
                                      <p:cBhvr override="childStyle">
                                        <p:cTn id="6" dur="750" fill="hold"/>
                                        <p:tgtEl>
                                          <p:spTgt spid="14"/>
                                        </p:tgtEl>
                                        <p:attrNameLst>
                                          <p:attrName>style.color</p:attrName>
                                        </p:attrNameLst>
                                      </p:cBhvr>
                                      <p:by>
                                        <p:hsl h="0" s="-70588" l="0"/>
                                      </p:by>
                                    </p:animClr>
                                    <p:animClr clrSpc="hsl" dir="cw">
                                      <p:cBhvr>
                                        <p:cTn id="7" dur="750" fill="hold"/>
                                        <p:tgtEl>
                                          <p:spTgt spid="14"/>
                                        </p:tgtEl>
                                        <p:attrNameLst>
                                          <p:attrName>fillcolor</p:attrName>
                                        </p:attrNameLst>
                                      </p:cBhvr>
                                      <p:by>
                                        <p:hsl h="0" s="-70588" l="0"/>
                                      </p:by>
                                    </p:animClr>
                                    <p:animClr clrSpc="hsl" dir="cw">
                                      <p:cBhvr>
                                        <p:cTn id="8" dur="750" fill="hold"/>
                                        <p:tgtEl>
                                          <p:spTgt spid="14"/>
                                        </p:tgtEl>
                                        <p:attrNameLst>
                                          <p:attrName>stroke.color</p:attrName>
                                        </p:attrNameLst>
                                      </p:cBhvr>
                                      <p:by>
                                        <p:hsl h="0" s="-70588" l="0"/>
                                      </p:by>
                                    </p:animClr>
                                    <p:set>
                                      <p:cBhvr>
                                        <p:cTn id="9" dur="750" fill="hold"/>
                                        <p:tgtEl>
                                          <p:spTgt spid="14"/>
                                        </p:tgtEl>
                                        <p:attrNameLst>
                                          <p:attrName>fill.type</p:attrName>
                                        </p:attrNameLst>
                                      </p:cBhvr>
                                      <p:to>
                                        <p:strVal val="solid"/>
                                      </p:to>
                                    </p:set>
                                  </p:childTnLst>
                                </p:cTn>
                              </p:par>
                            </p:childTnLst>
                          </p:cTn>
                        </p:par>
                      </p:childTnLst>
                    </p:cTn>
                  </p:par>
                  <p:par>
                    <p:cTn id="10" fill="hold">
                      <p:stCondLst>
                        <p:cond delay="indefinite"/>
                      </p:stCondLst>
                      <p:childTnLst>
                        <p:par>
                          <p:cTn id="11" fill="hold">
                            <p:stCondLst>
                              <p:cond delay="0"/>
                            </p:stCondLst>
                            <p:childTnLst>
                              <p:par>
                                <p:cTn id="12" presetID="14" presetClass="entr" presetSubtype="10"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randombar(horizontal)">
                                      <p:cBhvr>
                                        <p:cTn id="14" dur="750"/>
                                        <p:tgtEl>
                                          <p:spTgt spid="3"/>
                                        </p:tgtEl>
                                      </p:cBhvr>
                                    </p:animEffect>
                                  </p:childTnLst>
                                </p:cTn>
                              </p:par>
                              <p:par>
                                <p:cTn id="15" presetID="14" presetClass="exit" presetSubtype="10" fill="hold" nodeType="withEffect">
                                  <p:stCondLst>
                                    <p:cond delay="0"/>
                                  </p:stCondLst>
                                  <p:childTnLst>
                                    <p:animEffect transition="out" filter="randombar(horizontal)">
                                      <p:cBhvr>
                                        <p:cTn id="16" dur="750"/>
                                        <p:tgtEl>
                                          <p:spTgt spid="4"/>
                                        </p:tgtEl>
                                      </p:cBhvr>
                                    </p:animEffect>
                                    <p:set>
                                      <p:cBhvr>
                                        <p:cTn id="17" dur="1" fill="hold">
                                          <p:stCondLst>
                                            <p:cond delay="74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9AE854E-62B7-D650-2CBB-E8771A658AF8}"/>
              </a:ext>
            </a:extLst>
          </p:cNvPr>
          <p:cNvSpPr>
            <a:spLocks noGrp="1"/>
          </p:cNvSpPr>
          <p:nvPr>
            <p:ph type="title"/>
          </p:nvPr>
        </p:nvSpPr>
        <p:spPr/>
        <p:txBody>
          <a:bodyPr/>
          <a:lstStyle/>
          <a:p>
            <a:r>
              <a:rPr lang="en-GB" dirty="0"/>
              <a:t>Motivation</a:t>
            </a:r>
          </a:p>
        </p:txBody>
      </p:sp>
      <p:sp>
        <p:nvSpPr>
          <p:cNvPr id="6" name="Content Placeholder 5">
            <a:extLst>
              <a:ext uri="{FF2B5EF4-FFF2-40B4-BE49-F238E27FC236}">
                <a16:creationId xmlns:a16="http://schemas.microsoft.com/office/drawing/2014/main" id="{AA80F34C-1503-A662-AD4B-BFE45D34D634}"/>
              </a:ext>
            </a:extLst>
          </p:cNvPr>
          <p:cNvSpPr>
            <a:spLocks noGrp="1"/>
          </p:cNvSpPr>
          <p:nvPr>
            <p:ph idx="1"/>
          </p:nvPr>
        </p:nvSpPr>
        <p:spPr>
          <a:xfrm>
            <a:off x="838200" y="1825624"/>
            <a:ext cx="6917675" cy="4553141"/>
          </a:xfrm>
        </p:spPr>
        <p:txBody>
          <a:bodyPr>
            <a:normAutofit fontScale="92500" lnSpcReduction="20000"/>
          </a:bodyPr>
          <a:lstStyle/>
          <a:p>
            <a:r>
              <a:rPr lang="en-GB" i="1" dirty="0"/>
              <a:t>Textual geographies</a:t>
            </a:r>
            <a:r>
              <a:rPr lang="en-GB" dirty="0"/>
              <a:t> focus on geoparsing</a:t>
            </a:r>
          </a:p>
          <a:p>
            <a:pPr lvl="1"/>
            <a:r>
              <a:rPr lang="en-GB" dirty="0"/>
              <a:t>identifying place names and allocating coordinates to them. </a:t>
            </a:r>
          </a:p>
          <a:p>
            <a:pPr lvl="1"/>
            <a:r>
              <a:rPr lang="en-GB" dirty="0"/>
              <a:t>Limited to places with coordinates; little to no concept of time.</a:t>
            </a:r>
          </a:p>
          <a:p>
            <a:r>
              <a:rPr lang="en-GB" dirty="0"/>
              <a:t>It often misses </a:t>
            </a:r>
          </a:p>
          <a:p>
            <a:pPr lvl="1"/>
            <a:r>
              <a:rPr lang="en-GB" dirty="0"/>
              <a:t>the vague, imprecise, and ambiguous e.g. “</a:t>
            </a:r>
            <a:r>
              <a:rPr lang="en-GB" i="1" dirty="0"/>
              <a:t>the camp</a:t>
            </a:r>
            <a:r>
              <a:rPr lang="en-GB" dirty="0"/>
              <a:t>”, or “</a:t>
            </a:r>
            <a:r>
              <a:rPr lang="en-GB" i="1" dirty="0"/>
              <a:t>the hills in the distance</a:t>
            </a:r>
            <a:r>
              <a:rPr lang="en-GB" dirty="0"/>
              <a:t>”, and </a:t>
            </a:r>
          </a:p>
          <a:p>
            <a:pPr lvl="1"/>
            <a:r>
              <a:rPr lang="en-GB" dirty="0"/>
              <a:t>relative locations such as “</a:t>
            </a:r>
            <a:r>
              <a:rPr lang="en-GB" i="1" dirty="0"/>
              <a:t>near to</a:t>
            </a:r>
            <a:r>
              <a:rPr lang="en-GB" dirty="0"/>
              <a:t>”, “</a:t>
            </a:r>
            <a:r>
              <a:rPr lang="en-GB" i="1" dirty="0"/>
              <a:t>on the left</a:t>
            </a:r>
            <a:r>
              <a:rPr lang="en-GB" dirty="0"/>
              <a:t>”, “north of” or “</a:t>
            </a:r>
            <a:r>
              <a:rPr lang="en-GB" i="1" dirty="0"/>
              <a:t>a few hours’ journey from</a:t>
            </a:r>
            <a:r>
              <a:rPr lang="en-GB" dirty="0"/>
              <a:t>”.</a:t>
            </a:r>
          </a:p>
          <a:p>
            <a:r>
              <a:rPr lang="en-GB" dirty="0"/>
              <a:t>This project explores ways to</a:t>
            </a:r>
          </a:p>
          <a:p>
            <a:pPr lvl="1"/>
            <a:r>
              <a:rPr lang="en-GB" dirty="0"/>
              <a:t>identify, extract, visualize, and </a:t>
            </a:r>
            <a:r>
              <a:rPr lang="en-GB" dirty="0" err="1"/>
              <a:t>analyze</a:t>
            </a:r>
            <a:r>
              <a:rPr lang="en-GB" dirty="0"/>
              <a:t> qualitative and quantitative references to </a:t>
            </a:r>
            <a:r>
              <a:rPr lang="en-GB" b="1" dirty="0"/>
              <a:t>place</a:t>
            </a:r>
            <a:r>
              <a:rPr lang="en-GB" dirty="0"/>
              <a:t> and </a:t>
            </a:r>
            <a:r>
              <a:rPr lang="en-GB" b="1" dirty="0"/>
              <a:t>time</a:t>
            </a:r>
            <a:r>
              <a:rPr lang="en-GB" dirty="0"/>
              <a:t>…</a:t>
            </a:r>
          </a:p>
          <a:p>
            <a:pPr lvl="1"/>
            <a:r>
              <a:rPr lang="en-GB" dirty="0"/>
              <a:t>…and </a:t>
            </a:r>
            <a:r>
              <a:rPr lang="en-GB" b="1" dirty="0"/>
              <a:t>events</a:t>
            </a:r>
            <a:r>
              <a:rPr lang="en-GB" dirty="0"/>
              <a:t>, </a:t>
            </a:r>
            <a:r>
              <a:rPr lang="en-GB" b="1" dirty="0"/>
              <a:t>experiences</a:t>
            </a:r>
            <a:r>
              <a:rPr lang="en-GB" dirty="0"/>
              <a:t>, </a:t>
            </a:r>
            <a:r>
              <a:rPr lang="en-GB" b="1" dirty="0"/>
              <a:t>emotions</a:t>
            </a:r>
            <a:r>
              <a:rPr lang="en-GB" dirty="0"/>
              <a:t>, and </a:t>
            </a:r>
            <a:r>
              <a:rPr lang="en-GB" b="1" dirty="0"/>
              <a:t>memories</a:t>
            </a:r>
            <a:r>
              <a:rPr lang="en-GB" dirty="0"/>
              <a:t> accompanying the geography.</a:t>
            </a:r>
          </a:p>
        </p:txBody>
      </p:sp>
      <p:pic>
        <p:nvPicPr>
          <p:cNvPr id="3" name="Picture 2">
            <a:extLst>
              <a:ext uri="{FF2B5EF4-FFF2-40B4-BE49-F238E27FC236}">
                <a16:creationId xmlns:a16="http://schemas.microsoft.com/office/drawing/2014/main" id="{E84E2027-A1C0-4492-7066-DC0058D5F222}"/>
              </a:ext>
            </a:extLst>
          </p:cNvPr>
          <p:cNvPicPr>
            <a:picLocks noChangeAspect="1"/>
          </p:cNvPicPr>
          <p:nvPr/>
        </p:nvPicPr>
        <p:blipFill>
          <a:blip r:embed="rId3"/>
          <a:stretch>
            <a:fillRect/>
          </a:stretch>
        </p:blipFill>
        <p:spPr>
          <a:xfrm>
            <a:off x="7755875" y="1825623"/>
            <a:ext cx="4160503" cy="4233653"/>
          </a:xfrm>
          <a:prstGeom prst="rect">
            <a:avLst/>
          </a:prstGeom>
        </p:spPr>
      </p:pic>
    </p:spTree>
    <p:extLst>
      <p:ext uri="{BB962C8B-B14F-4D97-AF65-F5344CB8AC3E}">
        <p14:creationId xmlns:p14="http://schemas.microsoft.com/office/powerpoint/2010/main" val="16956218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CE81F3-65E5-6934-A18C-663F7AB4E924}"/>
              </a:ext>
            </a:extLst>
          </p:cNvPr>
          <p:cNvSpPr>
            <a:spLocks noGrp="1"/>
          </p:cNvSpPr>
          <p:nvPr>
            <p:ph type="title"/>
          </p:nvPr>
        </p:nvSpPr>
        <p:spPr/>
        <p:txBody>
          <a:bodyPr/>
          <a:lstStyle/>
          <a:p>
            <a:r>
              <a:rPr lang="en-GB" dirty="0"/>
              <a:t>Classification Pipeline</a:t>
            </a:r>
          </a:p>
        </p:txBody>
      </p:sp>
      <p:sp>
        <p:nvSpPr>
          <p:cNvPr id="14" name="Rectangle: Rounded Corners 13">
            <a:extLst>
              <a:ext uri="{FF2B5EF4-FFF2-40B4-BE49-F238E27FC236}">
                <a16:creationId xmlns:a16="http://schemas.microsoft.com/office/drawing/2014/main" id="{30FE4A23-053E-5750-2F9F-F045877CE43E}"/>
              </a:ext>
            </a:extLst>
          </p:cNvPr>
          <p:cNvSpPr/>
          <p:nvPr/>
        </p:nvSpPr>
        <p:spPr>
          <a:xfrm>
            <a:off x="838200" y="1690688"/>
            <a:ext cx="1266093" cy="633046"/>
          </a:xfrm>
          <a:prstGeom prst="roundRect">
            <a:avLst>
              <a:gd name="adj" fmla="val 28829"/>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Testimony</a:t>
            </a:r>
          </a:p>
        </p:txBody>
      </p:sp>
      <p:sp>
        <p:nvSpPr>
          <p:cNvPr id="15" name="Rectangle: Rounded Corners 14">
            <a:extLst>
              <a:ext uri="{FF2B5EF4-FFF2-40B4-BE49-F238E27FC236}">
                <a16:creationId xmlns:a16="http://schemas.microsoft.com/office/drawing/2014/main" id="{58EFE454-0766-B78F-AC80-0C27AED92CBE}"/>
              </a:ext>
            </a:extLst>
          </p:cNvPr>
          <p:cNvSpPr/>
          <p:nvPr/>
        </p:nvSpPr>
        <p:spPr>
          <a:xfrm>
            <a:off x="2985617" y="1690688"/>
            <a:ext cx="1431053" cy="633046"/>
          </a:xfrm>
          <a:prstGeom prst="roundRect">
            <a:avLst>
              <a:gd name="adj" fmla="val 28829"/>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GB" dirty="0"/>
              <a:t>Responses</a:t>
            </a:r>
          </a:p>
        </p:txBody>
      </p:sp>
      <p:pic>
        <p:nvPicPr>
          <p:cNvPr id="3" name="Content Placeholder 11">
            <a:extLst>
              <a:ext uri="{FF2B5EF4-FFF2-40B4-BE49-F238E27FC236}">
                <a16:creationId xmlns:a16="http://schemas.microsoft.com/office/drawing/2014/main" id="{018E99CD-FFE4-95EA-C2B8-E6BA1C5AF6FA}"/>
              </a:ext>
            </a:extLst>
          </p:cNvPr>
          <p:cNvPicPr>
            <a:picLocks noChangeAspect="1"/>
          </p:cNvPicPr>
          <p:nvPr/>
        </p:nvPicPr>
        <p:blipFill rotWithShape="1">
          <a:blip r:embed="rId2"/>
          <a:srcRect b="31386"/>
          <a:stretch/>
        </p:blipFill>
        <p:spPr>
          <a:xfrm>
            <a:off x="838200" y="2777584"/>
            <a:ext cx="10515600" cy="2940745"/>
          </a:xfrm>
          <a:prstGeom prst="rect">
            <a:avLst/>
          </a:prstGeom>
          <a:ln>
            <a:noFill/>
          </a:ln>
          <a:effectLst>
            <a:outerShdw blurRad="292100" dist="139700" dir="2700000" algn="tl" rotWithShape="0">
              <a:srgbClr val="333333">
                <a:alpha val="65000"/>
              </a:srgbClr>
            </a:outerShdw>
          </a:effectLst>
        </p:spPr>
      </p:pic>
      <p:cxnSp>
        <p:nvCxnSpPr>
          <p:cNvPr id="6" name="Straight Arrow Connector 5">
            <a:extLst>
              <a:ext uri="{FF2B5EF4-FFF2-40B4-BE49-F238E27FC236}">
                <a16:creationId xmlns:a16="http://schemas.microsoft.com/office/drawing/2014/main" id="{0353B237-447A-EBFE-DE9C-F174C7D68270}"/>
              </a:ext>
            </a:extLst>
          </p:cNvPr>
          <p:cNvCxnSpPr>
            <a:stCxn id="14" idx="3"/>
            <a:endCxn id="15" idx="1"/>
          </p:cNvCxnSpPr>
          <p:nvPr/>
        </p:nvCxnSpPr>
        <p:spPr>
          <a:xfrm>
            <a:off x="2104293" y="2007211"/>
            <a:ext cx="881324"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pic>
        <p:nvPicPr>
          <p:cNvPr id="8" name="Content Placeholder 4">
            <a:extLst>
              <a:ext uri="{FF2B5EF4-FFF2-40B4-BE49-F238E27FC236}">
                <a16:creationId xmlns:a16="http://schemas.microsoft.com/office/drawing/2014/main" id="{674105DE-FFAE-0A08-57E9-C9D2B6F5E5A9}"/>
              </a:ext>
            </a:extLst>
          </p:cNvPr>
          <p:cNvPicPr>
            <a:picLocks noGrp="1" noChangeAspect="1"/>
          </p:cNvPicPr>
          <p:nvPr>
            <p:ph idx="1"/>
          </p:nvPr>
        </p:nvPicPr>
        <p:blipFill>
          <a:blip r:embed="rId3"/>
          <a:stretch>
            <a:fillRect/>
          </a:stretch>
        </p:blipFill>
        <p:spPr>
          <a:xfrm>
            <a:off x="838200" y="2777584"/>
            <a:ext cx="10533513" cy="3423138"/>
          </a:xfrm>
          <a:ln w="6350">
            <a:solidFill>
              <a:schemeClr val="tx1"/>
            </a:solidFill>
          </a:ln>
        </p:spPr>
      </p:pic>
      <p:sp>
        <p:nvSpPr>
          <p:cNvPr id="9" name="Rectangle: Rounded Corners 8">
            <a:extLst>
              <a:ext uri="{FF2B5EF4-FFF2-40B4-BE49-F238E27FC236}">
                <a16:creationId xmlns:a16="http://schemas.microsoft.com/office/drawing/2014/main" id="{F5B3B1D9-8205-7C29-ADF9-EF43CB7A739B}"/>
              </a:ext>
            </a:extLst>
          </p:cNvPr>
          <p:cNvSpPr/>
          <p:nvPr/>
        </p:nvSpPr>
        <p:spPr>
          <a:xfrm>
            <a:off x="5297994" y="1690688"/>
            <a:ext cx="1431053" cy="633046"/>
          </a:xfrm>
          <a:prstGeom prst="roundRect">
            <a:avLst>
              <a:gd name="adj" fmla="val 28829"/>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GB" dirty="0"/>
              <a:t>Sentences</a:t>
            </a:r>
          </a:p>
        </p:txBody>
      </p:sp>
      <p:cxnSp>
        <p:nvCxnSpPr>
          <p:cNvPr id="10" name="Straight Arrow Connector 9">
            <a:extLst>
              <a:ext uri="{FF2B5EF4-FFF2-40B4-BE49-F238E27FC236}">
                <a16:creationId xmlns:a16="http://schemas.microsoft.com/office/drawing/2014/main" id="{20FA2621-A660-ED09-F7D6-F0E5A45B31C5}"/>
              </a:ext>
            </a:extLst>
          </p:cNvPr>
          <p:cNvCxnSpPr>
            <a:cxnSpLocks/>
            <a:stCxn id="15" idx="3"/>
            <a:endCxn id="9" idx="1"/>
          </p:cNvCxnSpPr>
          <p:nvPr/>
        </p:nvCxnSpPr>
        <p:spPr>
          <a:xfrm>
            <a:off x="4416670" y="2007211"/>
            <a:ext cx="881324"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663059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5" presetClass="emph" presetSubtype="0" fill="hold" grpId="0" nodeType="withEffect">
                                  <p:stCondLst>
                                    <p:cond delay="0"/>
                                  </p:stCondLst>
                                  <p:childTnLst>
                                    <p:animClr clrSpc="hsl" dir="cw">
                                      <p:cBhvr override="childStyle">
                                        <p:cTn id="6" dur="500" fill="hold"/>
                                        <p:tgtEl>
                                          <p:spTgt spid="14"/>
                                        </p:tgtEl>
                                        <p:attrNameLst>
                                          <p:attrName>style.color</p:attrName>
                                        </p:attrNameLst>
                                      </p:cBhvr>
                                      <p:by>
                                        <p:hsl h="0" s="-70588" l="0"/>
                                      </p:by>
                                    </p:animClr>
                                    <p:animClr clrSpc="hsl" dir="cw">
                                      <p:cBhvr>
                                        <p:cTn id="7" dur="500" fill="hold"/>
                                        <p:tgtEl>
                                          <p:spTgt spid="14"/>
                                        </p:tgtEl>
                                        <p:attrNameLst>
                                          <p:attrName>fillcolor</p:attrName>
                                        </p:attrNameLst>
                                      </p:cBhvr>
                                      <p:by>
                                        <p:hsl h="0" s="-70588" l="0"/>
                                      </p:by>
                                    </p:animClr>
                                    <p:animClr clrSpc="hsl" dir="cw">
                                      <p:cBhvr>
                                        <p:cTn id="8" dur="500" fill="hold"/>
                                        <p:tgtEl>
                                          <p:spTgt spid="14"/>
                                        </p:tgtEl>
                                        <p:attrNameLst>
                                          <p:attrName>stroke.color</p:attrName>
                                        </p:attrNameLst>
                                      </p:cBhvr>
                                      <p:by>
                                        <p:hsl h="0" s="-70588" l="0"/>
                                      </p:by>
                                    </p:animClr>
                                    <p:set>
                                      <p:cBhvr>
                                        <p:cTn id="9" dur="500" fill="hold"/>
                                        <p:tgtEl>
                                          <p:spTgt spid="14"/>
                                        </p:tgtEl>
                                        <p:attrNameLst>
                                          <p:attrName>fill.type</p:attrName>
                                        </p:attrNameLst>
                                      </p:cBhvr>
                                      <p:to>
                                        <p:strVal val="solid"/>
                                      </p:to>
                                    </p:set>
                                  </p:childTnLst>
                                </p:cTn>
                              </p:par>
                              <p:par>
                                <p:cTn id="10" presetID="25" presetClass="emph" presetSubtype="0" fill="hold" nodeType="withEffect">
                                  <p:stCondLst>
                                    <p:cond delay="0"/>
                                  </p:stCondLst>
                                  <p:childTnLst>
                                    <p:animClr clrSpc="hsl" dir="cw">
                                      <p:cBhvr override="childStyle">
                                        <p:cTn id="11" dur="500" fill="hold"/>
                                        <p:tgtEl>
                                          <p:spTgt spid="6"/>
                                        </p:tgtEl>
                                        <p:attrNameLst>
                                          <p:attrName>style.color</p:attrName>
                                        </p:attrNameLst>
                                      </p:cBhvr>
                                      <p:by>
                                        <p:hsl h="0" s="-70588" l="0"/>
                                      </p:by>
                                    </p:animClr>
                                    <p:animClr clrSpc="hsl" dir="cw">
                                      <p:cBhvr>
                                        <p:cTn id="12" dur="500" fill="hold"/>
                                        <p:tgtEl>
                                          <p:spTgt spid="6"/>
                                        </p:tgtEl>
                                        <p:attrNameLst>
                                          <p:attrName>fillcolor</p:attrName>
                                        </p:attrNameLst>
                                      </p:cBhvr>
                                      <p:by>
                                        <p:hsl h="0" s="-70588" l="0"/>
                                      </p:by>
                                    </p:animClr>
                                    <p:animClr clrSpc="hsl" dir="cw">
                                      <p:cBhvr>
                                        <p:cTn id="13" dur="500" fill="hold"/>
                                        <p:tgtEl>
                                          <p:spTgt spid="6"/>
                                        </p:tgtEl>
                                        <p:attrNameLst>
                                          <p:attrName>stroke.color</p:attrName>
                                        </p:attrNameLst>
                                      </p:cBhvr>
                                      <p:by>
                                        <p:hsl h="0" s="-70588" l="0"/>
                                      </p:by>
                                    </p:animClr>
                                    <p:set>
                                      <p:cBhvr>
                                        <p:cTn id="14" dur="500" fill="hold"/>
                                        <p:tgtEl>
                                          <p:spTgt spid="6"/>
                                        </p:tgtEl>
                                        <p:attrNameLst>
                                          <p:attrName>fill.type</p:attrName>
                                        </p:attrNameLst>
                                      </p:cBhvr>
                                      <p:to>
                                        <p:strVal val="solid"/>
                                      </p:to>
                                    </p:set>
                                  </p:childTnLst>
                                </p:cTn>
                              </p:par>
                              <p:par>
                                <p:cTn id="15" presetID="25" presetClass="emph" presetSubtype="0" fill="hold" nodeType="withEffect">
                                  <p:stCondLst>
                                    <p:cond delay="0"/>
                                  </p:stCondLst>
                                  <p:childTnLst>
                                    <p:animClr clrSpc="hsl" dir="cw">
                                      <p:cBhvr override="childStyle">
                                        <p:cTn id="16" dur="500" fill="hold"/>
                                        <p:tgtEl>
                                          <p:spTgt spid="10"/>
                                        </p:tgtEl>
                                        <p:attrNameLst>
                                          <p:attrName>style.color</p:attrName>
                                        </p:attrNameLst>
                                      </p:cBhvr>
                                      <p:by>
                                        <p:hsl h="0" s="-70588" l="0"/>
                                      </p:by>
                                    </p:animClr>
                                    <p:animClr clrSpc="hsl" dir="cw">
                                      <p:cBhvr>
                                        <p:cTn id="17" dur="500" fill="hold"/>
                                        <p:tgtEl>
                                          <p:spTgt spid="10"/>
                                        </p:tgtEl>
                                        <p:attrNameLst>
                                          <p:attrName>fillcolor</p:attrName>
                                        </p:attrNameLst>
                                      </p:cBhvr>
                                      <p:by>
                                        <p:hsl h="0" s="-70588" l="0"/>
                                      </p:by>
                                    </p:animClr>
                                    <p:animClr clrSpc="hsl" dir="cw">
                                      <p:cBhvr>
                                        <p:cTn id="18" dur="500" fill="hold"/>
                                        <p:tgtEl>
                                          <p:spTgt spid="10"/>
                                        </p:tgtEl>
                                        <p:attrNameLst>
                                          <p:attrName>stroke.color</p:attrName>
                                        </p:attrNameLst>
                                      </p:cBhvr>
                                      <p:by>
                                        <p:hsl h="0" s="-70588" l="0"/>
                                      </p:by>
                                    </p:animClr>
                                    <p:set>
                                      <p:cBhvr>
                                        <p:cTn id="19" dur="500" fill="hold"/>
                                        <p:tgtEl>
                                          <p:spTgt spid="10"/>
                                        </p:tgtEl>
                                        <p:attrNameLst>
                                          <p:attrName>fill.type</p:attrName>
                                        </p:attrNameLst>
                                      </p:cBhvr>
                                      <p:to>
                                        <p:strVal val="solid"/>
                                      </p:to>
                                    </p:set>
                                  </p:childTnLst>
                                </p:cTn>
                              </p:par>
                              <p:par>
                                <p:cTn id="20" presetID="25" presetClass="emph" presetSubtype="0" fill="hold" grpId="0" nodeType="withEffect">
                                  <p:stCondLst>
                                    <p:cond delay="0"/>
                                  </p:stCondLst>
                                  <p:childTnLst>
                                    <p:animClr clrSpc="hsl" dir="cw">
                                      <p:cBhvr override="childStyle">
                                        <p:cTn id="21" dur="500" fill="hold"/>
                                        <p:tgtEl>
                                          <p:spTgt spid="15"/>
                                        </p:tgtEl>
                                        <p:attrNameLst>
                                          <p:attrName>style.color</p:attrName>
                                        </p:attrNameLst>
                                      </p:cBhvr>
                                      <p:by>
                                        <p:hsl h="0" s="-70588" l="0"/>
                                      </p:by>
                                    </p:animClr>
                                    <p:animClr clrSpc="hsl" dir="cw">
                                      <p:cBhvr>
                                        <p:cTn id="22" dur="500" fill="hold"/>
                                        <p:tgtEl>
                                          <p:spTgt spid="15"/>
                                        </p:tgtEl>
                                        <p:attrNameLst>
                                          <p:attrName>fillcolor</p:attrName>
                                        </p:attrNameLst>
                                      </p:cBhvr>
                                      <p:by>
                                        <p:hsl h="0" s="-70588" l="0"/>
                                      </p:by>
                                    </p:animClr>
                                    <p:animClr clrSpc="hsl" dir="cw">
                                      <p:cBhvr>
                                        <p:cTn id="23" dur="500" fill="hold"/>
                                        <p:tgtEl>
                                          <p:spTgt spid="15"/>
                                        </p:tgtEl>
                                        <p:attrNameLst>
                                          <p:attrName>stroke.color</p:attrName>
                                        </p:attrNameLst>
                                      </p:cBhvr>
                                      <p:by>
                                        <p:hsl h="0" s="-70588" l="0"/>
                                      </p:by>
                                    </p:animClr>
                                    <p:set>
                                      <p:cBhvr>
                                        <p:cTn id="24" dur="500" fill="hold"/>
                                        <p:tgtEl>
                                          <p:spTgt spid="15"/>
                                        </p:tgtEl>
                                        <p:attrNameLst>
                                          <p:attrName>fill.type</p:attrName>
                                        </p:attrNameLst>
                                      </p:cBhvr>
                                      <p:to>
                                        <p:strVal val="solid"/>
                                      </p:to>
                                    </p:set>
                                  </p:childTnLst>
                                </p:cTn>
                              </p:par>
                            </p:childTnLst>
                          </p:cTn>
                        </p:par>
                      </p:childTnLst>
                    </p:cTn>
                  </p:par>
                  <p:par>
                    <p:cTn id="25" fill="hold">
                      <p:stCondLst>
                        <p:cond delay="indefinite"/>
                      </p:stCondLst>
                      <p:childTnLst>
                        <p:par>
                          <p:cTn id="26" fill="hold">
                            <p:stCondLst>
                              <p:cond delay="0"/>
                            </p:stCondLst>
                            <p:childTnLst>
                              <p:par>
                                <p:cTn id="27" presetID="14" presetClass="exit" presetSubtype="10" fill="hold" nodeType="clickEffect">
                                  <p:stCondLst>
                                    <p:cond delay="0"/>
                                  </p:stCondLst>
                                  <p:childTnLst>
                                    <p:animEffect transition="out" filter="randombar(horizontal)">
                                      <p:cBhvr>
                                        <p:cTn id="28" dur="500"/>
                                        <p:tgtEl>
                                          <p:spTgt spid="3"/>
                                        </p:tgtEl>
                                      </p:cBhvr>
                                    </p:animEffect>
                                    <p:set>
                                      <p:cBhvr>
                                        <p:cTn id="29" dur="1" fill="hold">
                                          <p:stCondLst>
                                            <p:cond delay="499"/>
                                          </p:stCondLst>
                                        </p:cTn>
                                        <p:tgtEl>
                                          <p:spTgt spid="3"/>
                                        </p:tgtEl>
                                        <p:attrNameLst>
                                          <p:attrName>style.visibility</p:attrName>
                                        </p:attrNameLst>
                                      </p:cBhvr>
                                      <p:to>
                                        <p:strVal val="hidden"/>
                                      </p:to>
                                    </p:set>
                                  </p:childTnLst>
                                </p:cTn>
                              </p:par>
                              <p:par>
                                <p:cTn id="30" presetID="14" presetClass="entr" presetSubtype="10" fill="hold" nodeType="with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randombar(horizontal)">
                                      <p:cBhvr>
                                        <p:cTn id="3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CE81F3-65E5-6934-A18C-663F7AB4E924}"/>
              </a:ext>
            </a:extLst>
          </p:cNvPr>
          <p:cNvSpPr>
            <a:spLocks noGrp="1"/>
          </p:cNvSpPr>
          <p:nvPr>
            <p:ph type="title"/>
          </p:nvPr>
        </p:nvSpPr>
        <p:spPr/>
        <p:txBody>
          <a:bodyPr/>
          <a:lstStyle/>
          <a:p>
            <a:r>
              <a:rPr lang="en-GB" dirty="0"/>
              <a:t>Classification Pipeline</a:t>
            </a:r>
          </a:p>
        </p:txBody>
      </p:sp>
      <p:sp>
        <p:nvSpPr>
          <p:cNvPr id="14" name="Rectangle: Rounded Corners 13">
            <a:extLst>
              <a:ext uri="{FF2B5EF4-FFF2-40B4-BE49-F238E27FC236}">
                <a16:creationId xmlns:a16="http://schemas.microsoft.com/office/drawing/2014/main" id="{30FE4A23-053E-5750-2F9F-F045877CE43E}"/>
              </a:ext>
            </a:extLst>
          </p:cNvPr>
          <p:cNvSpPr/>
          <p:nvPr/>
        </p:nvSpPr>
        <p:spPr>
          <a:xfrm>
            <a:off x="838200" y="1690688"/>
            <a:ext cx="1266093" cy="633046"/>
          </a:xfrm>
          <a:prstGeom prst="roundRect">
            <a:avLst>
              <a:gd name="adj" fmla="val 28829"/>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Testimony</a:t>
            </a:r>
          </a:p>
        </p:txBody>
      </p:sp>
      <p:sp>
        <p:nvSpPr>
          <p:cNvPr id="15" name="Rectangle: Rounded Corners 14">
            <a:extLst>
              <a:ext uri="{FF2B5EF4-FFF2-40B4-BE49-F238E27FC236}">
                <a16:creationId xmlns:a16="http://schemas.microsoft.com/office/drawing/2014/main" id="{58EFE454-0766-B78F-AC80-0C27AED92CBE}"/>
              </a:ext>
            </a:extLst>
          </p:cNvPr>
          <p:cNvSpPr/>
          <p:nvPr/>
        </p:nvSpPr>
        <p:spPr>
          <a:xfrm>
            <a:off x="2985617" y="1690688"/>
            <a:ext cx="1431053" cy="633046"/>
          </a:xfrm>
          <a:prstGeom prst="roundRect">
            <a:avLst>
              <a:gd name="adj" fmla="val 28829"/>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GB" dirty="0"/>
              <a:t>Responses</a:t>
            </a:r>
          </a:p>
        </p:txBody>
      </p:sp>
      <p:cxnSp>
        <p:nvCxnSpPr>
          <p:cNvPr id="6" name="Straight Arrow Connector 5">
            <a:extLst>
              <a:ext uri="{FF2B5EF4-FFF2-40B4-BE49-F238E27FC236}">
                <a16:creationId xmlns:a16="http://schemas.microsoft.com/office/drawing/2014/main" id="{0353B237-447A-EBFE-DE9C-F174C7D68270}"/>
              </a:ext>
            </a:extLst>
          </p:cNvPr>
          <p:cNvCxnSpPr>
            <a:stCxn id="14" idx="3"/>
            <a:endCxn id="15" idx="1"/>
          </p:cNvCxnSpPr>
          <p:nvPr/>
        </p:nvCxnSpPr>
        <p:spPr>
          <a:xfrm>
            <a:off x="2104293" y="2007211"/>
            <a:ext cx="881324"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9" name="Rectangle: Rounded Corners 8">
            <a:extLst>
              <a:ext uri="{FF2B5EF4-FFF2-40B4-BE49-F238E27FC236}">
                <a16:creationId xmlns:a16="http://schemas.microsoft.com/office/drawing/2014/main" id="{F5B3B1D9-8205-7C29-ADF9-EF43CB7A739B}"/>
              </a:ext>
            </a:extLst>
          </p:cNvPr>
          <p:cNvSpPr/>
          <p:nvPr/>
        </p:nvSpPr>
        <p:spPr>
          <a:xfrm>
            <a:off x="5297994" y="1690688"/>
            <a:ext cx="1431053" cy="633046"/>
          </a:xfrm>
          <a:prstGeom prst="roundRect">
            <a:avLst>
              <a:gd name="adj" fmla="val 28829"/>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GB" dirty="0"/>
              <a:t>Sentences</a:t>
            </a:r>
          </a:p>
        </p:txBody>
      </p:sp>
      <p:cxnSp>
        <p:nvCxnSpPr>
          <p:cNvPr id="10" name="Straight Arrow Connector 9">
            <a:extLst>
              <a:ext uri="{FF2B5EF4-FFF2-40B4-BE49-F238E27FC236}">
                <a16:creationId xmlns:a16="http://schemas.microsoft.com/office/drawing/2014/main" id="{20FA2621-A660-ED09-F7D6-F0E5A45B31C5}"/>
              </a:ext>
            </a:extLst>
          </p:cNvPr>
          <p:cNvCxnSpPr>
            <a:cxnSpLocks/>
            <a:stCxn id="15" idx="3"/>
            <a:endCxn id="9" idx="1"/>
          </p:cNvCxnSpPr>
          <p:nvPr/>
        </p:nvCxnSpPr>
        <p:spPr>
          <a:xfrm>
            <a:off x="4416670" y="2007211"/>
            <a:ext cx="881324"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4" name="Rectangle: Rounded Corners 3">
            <a:extLst>
              <a:ext uri="{FF2B5EF4-FFF2-40B4-BE49-F238E27FC236}">
                <a16:creationId xmlns:a16="http://schemas.microsoft.com/office/drawing/2014/main" id="{7276A18E-ED4C-3375-834D-B333466AF649}"/>
              </a:ext>
            </a:extLst>
          </p:cNvPr>
          <p:cNvSpPr/>
          <p:nvPr/>
        </p:nvSpPr>
        <p:spPr>
          <a:xfrm>
            <a:off x="7610371" y="1690688"/>
            <a:ext cx="1431053" cy="633046"/>
          </a:xfrm>
          <a:prstGeom prst="roundRect">
            <a:avLst>
              <a:gd name="adj" fmla="val 28829"/>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GB" dirty="0"/>
              <a:t>Emotions</a:t>
            </a:r>
          </a:p>
        </p:txBody>
      </p:sp>
      <p:cxnSp>
        <p:nvCxnSpPr>
          <p:cNvPr id="5" name="Straight Arrow Connector 4">
            <a:extLst>
              <a:ext uri="{FF2B5EF4-FFF2-40B4-BE49-F238E27FC236}">
                <a16:creationId xmlns:a16="http://schemas.microsoft.com/office/drawing/2014/main" id="{A53951AA-6743-604E-AAEF-8B215B150BBC}"/>
              </a:ext>
            </a:extLst>
          </p:cNvPr>
          <p:cNvCxnSpPr>
            <a:cxnSpLocks/>
            <a:stCxn id="9" idx="3"/>
            <a:endCxn id="4" idx="1"/>
          </p:cNvCxnSpPr>
          <p:nvPr/>
        </p:nvCxnSpPr>
        <p:spPr>
          <a:xfrm>
            <a:off x="6729047" y="2007211"/>
            <a:ext cx="881324"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pic>
        <p:nvPicPr>
          <p:cNvPr id="16" name="Content Placeholder 4">
            <a:extLst>
              <a:ext uri="{FF2B5EF4-FFF2-40B4-BE49-F238E27FC236}">
                <a16:creationId xmlns:a16="http://schemas.microsoft.com/office/drawing/2014/main" id="{5F13C127-360C-2F95-327A-2EA3DC225ED2}"/>
              </a:ext>
            </a:extLst>
          </p:cNvPr>
          <p:cNvPicPr>
            <a:picLocks noGrp="1" noChangeAspect="1"/>
          </p:cNvPicPr>
          <p:nvPr>
            <p:ph idx="1"/>
          </p:nvPr>
        </p:nvPicPr>
        <p:blipFill>
          <a:blip r:embed="rId2"/>
          <a:stretch>
            <a:fillRect/>
          </a:stretch>
        </p:blipFill>
        <p:spPr>
          <a:xfrm>
            <a:off x="838200" y="2777584"/>
            <a:ext cx="10533513" cy="3423138"/>
          </a:xfrm>
          <a:ln w="6350">
            <a:solidFill>
              <a:schemeClr val="tx1"/>
            </a:solidFill>
          </a:ln>
        </p:spPr>
      </p:pic>
      <p:sp>
        <p:nvSpPr>
          <p:cNvPr id="19" name="Rectangle: Rounded Corners 18">
            <a:extLst>
              <a:ext uri="{FF2B5EF4-FFF2-40B4-BE49-F238E27FC236}">
                <a16:creationId xmlns:a16="http://schemas.microsoft.com/office/drawing/2014/main" id="{6D7AE72A-87FD-E218-218F-7D3908CBDC11}"/>
              </a:ext>
            </a:extLst>
          </p:cNvPr>
          <p:cNvSpPr/>
          <p:nvPr/>
        </p:nvSpPr>
        <p:spPr>
          <a:xfrm>
            <a:off x="820287" y="2784134"/>
            <a:ext cx="7616577" cy="633046"/>
          </a:xfrm>
          <a:prstGeom prst="roundRect">
            <a:avLst>
              <a:gd name="adj" fmla="val 19630"/>
            </a:avLst>
          </a:prstGeom>
          <a:ln/>
        </p:spPr>
        <p:style>
          <a:lnRef idx="1">
            <a:schemeClr val="accent3"/>
          </a:lnRef>
          <a:fillRef idx="2">
            <a:schemeClr val="accent3"/>
          </a:fillRef>
          <a:effectRef idx="1">
            <a:schemeClr val="accent3"/>
          </a:effectRef>
          <a:fontRef idx="minor">
            <a:schemeClr val="dk1"/>
          </a:fontRef>
        </p:style>
        <p:txBody>
          <a:bodyPr rtlCol="0" anchor="ctr"/>
          <a:lstStyle/>
          <a:p>
            <a:r>
              <a:rPr lang="en-GB" sz="1800" b="1" i="1" u="none" strike="noStrike" kern="1200" dirty="0">
                <a:solidFill>
                  <a:schemeClr val="tx1"/>
                </a:solidFill>
                <a:effectLst/>
                <a:latin typeface="+mn-lt"/>
                <a:ea typeface="+mn-ea"/>
                <a:cs typeface="+mn-cs"/>
              </a:rPr>
              <a:t>And I used to be very afraid because I was the only Jew on the… on the street</a:t>
            </a:r>
          </a:p>
        </p:txBody>
      </p:sp>
      <p:sp>
        <p:nvSpPr>
          <p:cNvPr id="20" name="Rectangle: Rounded Corners 19">
            <a:extLst>
              <a:ext uri="{FF2B5EF4-FFF2-40B4-BE49-F238E27FC236}">
                <a16:creationId xmlns:a16="http://schemas.microsoft.com/office/drawing/2014/main" id="{3BA8CA54-A5A7-0FC6-EC03-75AEF73D3DE2}"/>
              </a:ext>
            </a:extLst>
          </p:cNvPr>
          <p:cNvSpPr/>
          <p:nvPr/>
        </p:nvSpPr>
        <p:spPr>
          <a:xfrm>
            <a:off x="9749801" y="2784134"/>
            <a:ext cx="1473309" cy="633046"/>
          </a:xfrm>
          <a:prstGeom prst="roundRect">
            <a:avLst>
              <a:gd name="adj" fmla="val 19630"/>
            </a:avLst>
          </a:prstGeom>
          <a:ln/>
        </p:spPr>
        <p:style>
          <a:lnRef idx="1">
            <a:schemeClr val="accent3"/>
          </a:lnRef>
          <a:fillRef idx="2">
            <a:schemeClr val="accent3"/>
          </a:fillRef>
          <a:effectRef idx="1">
            <a:schemeClr val="accent3"/>
          </a:effectRef>
          <a:fontRef idx="minor">
            <a:schemeClr val="dk1"/>
          </a:fontRef>
        </p:style>
        <p:txBody>
          <a:bodyPr rtlCol="0" anchor="ctr"/>
          <a:lstStyle/>
          <a:p>
            <a:r>
              <a:rPr lang="en-GB" sz="1800" b="1" i="1" u="none" strike="noStrike" kern="1200" dirty="0">
                <a:solidFill>
                  <a:schemeClr val="tx1"/>
                </a:solidFill>
                <a:effectLst/>
                <a:latin typeface="+mn-lt"/>
                <a:ea typeface="+mn-ea"/>
                <a:cs typeface="+mn-cs"/>
              </a:rPr>
              <a:t>Fear </a:t>
            </a:r>
            <a:r>
              <a:rPr lang="en-GB" dirty="0"/>
              <a:t>😨</a:t>
            </a:r>
            <a:r>
              <a:rPr lang="en-GB" sz="1800" b="1" i="1" u="none" strike="noStrike" kern="1200" dirty="0">
                <a:solidFill>
                  <a:schemeClr val="tx1"/>
                </a:solidFill>
                <a:effectLst/>
                <a:latin typeface="+mn-lt"/>
                <a:ea typeface="+mn-ea"/>
                <a:cs typeface="+mn-cs"/>
              </a:rPr>
              <a:t> </a:t>
            </a:r>
          </a:p>
        </p:txBody>
      </p:sp>
      <p:sp>
        <p:nvSpPr>
          <p:cNvPr id="21" name="Rectangle: Rounded Corners 20">
            <a:extLst>
              <a:ext uri="{FF2B5EF4-FFF2-40B4-BE49-F238E27FC236}">
                <a16:creationId xmlns:a16="http://schemas.microsoft.com/office/drawing/2014/main" id="{81A35668-2B4B-4FF6-6A6C-7A08204A7976}"/>
              </a:ext>
            </a:extLst>
          </p:cNvPr>
          <p:cNvSpPr/>
          <p:nvPr/>
        </p:nvSpPr>
        <p:spPr>
          <a:xfrm>
            <a:off x="820287" y="3705806"/>
            <a:ext cx="7616577" cy="633046"/>
          </a:xfrm>
          <a:prstGeom prst="roundRect">
            <a:avLst>
              <a:gd name="adj" fmla="val 19630"/>
            </a:avLst>
          </a:prstGeom>
          <a:ln/>
        </p:spPr>
        <p:style>
          <a:lnRef idx="1">
            <a:schemeClr val="accent3"/>
          </a:lnRef>
          <a:fillRef idx="2">
            <a:schemeClr val="accent3"/>
          </a:fillRef>
          <a:effectRef idx="1">
            <a:schemeClr val="accent3"/>
          </a:effectRef>
          <a:fontRef idx="minor">
            <a:schemeClr val="dk1"/>
          </a:fontRef>
        </p:style>
        <p:txBody>
          <a:bodyPr rtlCol="0" anchor="ctr"/>
          <a:lstStyle/>
          <a:p>
            <a:r>
              <a:rPr lang="en-GB" b="1" i="1" dirty="0">
                <a:solidFill>
                  <a:schemeClr val="tx1"/>
                </a:solidFill>
              </a:rPr>
              <a:t>And at that time, I lost my mother and my sister and my little nephew</a:t>
            </a:r>
            <a:endParaRPr lang="en-GB" sz="1800" b="1" i="1" u="none" strike="noStrike" kern="1200" dirty="0">
              <a:solidFill>
                <a:schemeClr val="tx1"/>
              </a:solidFill>
              <a:effectLst/>
              <a:latin typeface="+mn-lt"/>
              <a:ea typeface="+mn-ea"/>
              <a:cs typeface="+mn-cs"/>
            </a:endParaRPr>
          </a:p>
        </p:txBody>
      </p:sp>
      <p:sp>
        <p:nvSpPr>
          <p:cNvPr id="22" name="Rectangle: Rounded Corners 21">
            <a:extLst>
              <a:ext uri="{FF2B5EF4-FFF2-40B4-BE49-F238E27FC236}">
                <a16:creationId xmlns:a16="http://schemas.microsoft.com/office/drawing/2014/main" id="{E2D36225-8A0F-EA63-577B-CA509C97B02D}"/>
              </a:ext>
            </a:extLst>
          </p:cNvPr>
          <p:cNvSpPr/>
          <p:nvPr/>
        </p:nvSpPr>
        <p:spPr>
          <a:xfrm>
            <a:off x="9749801" y="3705806"/>
            <a:ext cx="1473309" cy="633046"/>
          </a:xfrm>
          <a:prstGeom prst="roundRect">
            <a:avLst>
              <a:gd name="adj" fmla="val 19630"/>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GB" sz="1800" b="1" i="1" u="none" strike="noStrike" kern="1200" dirty="0">
                <a:solidFill>
                  <a:schemeClr val="tx1"/>
                </a:solidFill>
                <a:effectLst/>
                <a:latin typeface="+mn-lt"/>
                <a:ea typeface="+mn-ea"/>
                <a:cs typeface="+mn-cs"/>
              </a:rPr>
              <a:t>Sadness </a:t>
            </a:r>
            <a:r>
              <a:rPr lang="en-GB" dirty="0"/>
              <a:t>😭</a:t>
            </a:r>
            <a:r>
              <a:rPr lang="en-GB" sz="1800" b="1" i="1" u="none" strike="noStrike" kern="1200" dirty="0">
                <a:solidFill>
                  <a:schemeClr val="tx1"/>
                </a:solidFill>
                <a:effectLst/>
                <a:latin typeface="+mn-lt"/>
                <a:ea typeface="+mn-ea"/>
                <a:cs typeface="+mn-cs"/>
              </a:rPr>
              <a:t> </a:t>
            </a:r>
          </a:p>
        </p:txBody>
      </p:sp>
      <p:sp>
        <p:nvSpPr>
          <p:cNvPr id="23" name="Rectangle: Rounded Corners 22">
            <a:extLst>
              <a:ext uri="{FF2B5EF4-FFF2-40B4-BE49-F238E27FC236}">
                <a16:creationId xmlns:a16="http://schemas.microsoft.com/office/drawing/2014/main" id="{CCD08062-F427-951E-929F-C1F28D612916}"/>
              </a:ext>
            </a:extLst>
          </p:cNvPr>
          <p:cNvSpPr/>
          <p:nvPr/>
        </p:nvSpPr>
        <p:spPr>
          <a:xfrm>
            <a:off x="820287" y="4627478"/>
            <a:ext cx="7616577" cy="633046"/>
          </a:xfrm>
          <a:prstGeom prst="roundRect">
            <a:avLst>
              <a:gd name="adj" fmla="val 19630"/>
            </a:avLst>
          </a:prstGeom>
          <a:ln/>
        </p:spPr>
        <p:style>
          <a:lnRef idx="1">
            <a:schemeClr val="accent3"/>
          </a:lnRef>
          <a:fillRef idx="2">
            <a:schemeClr val="accent3"/>
          </a:fillRef>
          <a:effectRef idx="1">
            <a:schemeClr val="accent3"/>
          </a:effectRef>
          <a:fontRef idx="minor">
            <a:schemeClr val="dk1"/>
          </a:fontRef>
        </p:style>
        <p:txBody>
          <a:bodyPr rtlCol="0" anchor="ctr"/>
          <a:lstStyle/>
          <a:p>
            <a:pPr fontAlgn="b"/>
            <a:r>
              <a:rPr lang="en-GB" b="1" i="1" dirty="0">
                <a:solidFill>
                  <a:schemeClr val="tx1"/>
                </a:solidFill>
              </a:rPr>
              <a:t>But still, they were incensed that this kind of jazz would be played there</a:t>
            </a:r>
          </a:p>
        </p:txBody>
      </p:sp>
      <p:sp>
        <p:nvSpPr>
          <p:cNvPr id="24" name="Rectangle: Rounded Corners 23">
            <a:extLst>
              <a:ext uri="{FF2B5EF4-FFF2-40B4-BE49-F238E27FC236}">
                <a16:creationId xmlns:a16="http://schemas.microsoft.com/office/drawing/2014/main" id="{CE4FCF80-03DB-0CB3-4888-6845502F2E2B}"/>
              </a:ext>
            </a:extLst>
          </p:cNvPr>
          <p:cNvSpPr/>
          <p:nvPr/>
        </p:nvSpPr>
        <p:spPr>
          <a:xfrm>
            <a:off x="9749801" y="4627478"/>
            <a:ext cx="1473309" cy="633046"/>
          </a:xfrm>
          <a:prstGeom prst="roundRect">
            <a:avLst>
              <a:gd name="adj" fmla="val 19630"/>
            </a:avLst>
          </a:prstGeom>
          <a:ln/>
        </p:spPr>
        <p:style>
          <a:lnRef idx="1">
            <a:schemeClr val="accent3"/>
          </a:lnRef>
          <a:fillRef idx="2">
            <a:schemeClr val="accent3"/>
          </a:fillRef>
          <a:effectRef idx="1">
            <a:schemeClr val="accent3"/>
          </a:effectRef>
          <a:fontRef idx="minor">
            <a:schemeClr val="dk1"/>
          </a:fontRef>
        </p:style>
        <p:txBody>
          <a:bodyPr rtlCol="0" anchor="ctr"/>
          <a:lstStyle/>
          <a:p>
            <a:r>
              <a:rPr lang="en-GB" sz="1800" b="1" i="1" u="none" strike="noStrike" kern="1200" dirty="0">
                <a:solidFill>
                  <a:schemeClr val="tx1"/>
                </a:solidFill>
                <a:effectLst/>
                <a:latin typeface="+mn-lt"/>
                <a:ea typeface="+mn-ea"/>
                <a:cs typeface="+mn-cs"/>
              </a:rPr>
              <a:t>Anger </a:t>
            </a:r>
            <a:r>
              <a:rPr lang="en-GB" dirty="0"/>
              <a:t>🤬</a:t>
            </a:r>
            <a:r>
              <a:rPr lang="en-GB" sz="1800" b="1" i="1" u="none" strike="noStrike" kern="1200" dirty="0">
                <a:solidFill>
                  <a:schemeClr val="tx1"/>
                </a:solidFill>
                <a:effectLst/>
                <a:latin typeface="+mn-lt"/>
                <a:ea typeface="+mn-ea"/>
                <a:cs typeface="+mn-cs"/>
              </a:rPr>
              <a:t> </a:t>
            </a:r>
          </a:p>
        </p:txBody>
      </p:sp>
      <p:sp>
        <p:nvSpPr>
          <p:cNvPr id="25" name="Rectangle: Rounded Corners 24">
            <a:extLst>
              <a:ext uri="{FF2B5EF4-FFF2-40B4-BE49-F238E27FC236}">
                <a16:creationId xmlns:a16="http://schemas.microsoft.com/office/drawing/2014/main" id="{F5B155AC-E4AA-0065-0A6E-D3E11A07C9A7}"/>
              </a:ext>
            </a:extLst>
          </p:cNvPr>
          <p:cNvSpPr/>
          <p:nvPr/>
        </p:nvSpPr>
        <p:spPr>
          <a:xfrm>
            <a:off x="820287" y="5549150"/>
            <a:ext cx="7616577" cy="633046"/>
          </a:xfrm>
          <a:prstGeom prst="roundRect">
            <a:avLst>
              <a:gd name="adj" fmla="val 19630"/>
            </a:avLst>
          </a:prstGeom>
          <a:ln/>
        </p:spPr>
        <p:style>
          <a:lnRef idx="1">
            <a:schemeClr val="accent3"/>
          </a:lnRef>
          <a:fillRef idx="2">
            <a:schemeClr val="accent3"/>
          </a:fillRef>
          <a:effectRef idx="1">
            <a:schemeClr val="accent3"/>
          </a:effectRef>
          <a:fontRef idx="minor">
            <a:schemeClr val="dk1"/>
          </a:fontRef>
        </p:style>
        <p:txBody>
          <a:bodyPr rtlCol="0" anchor="ctr"/>
          <a:lstStyle/>
          <a:p>
            <a:pPr fontAlgn="b"/>
            <a:r>
              <a:rPr lang="en-GB" b="1" i="1" dirty="0">
                <a:solidFill>
                  <a:schemeClr val="tx1"/>
                </a:solidFill>
              </a:rPr>
              <a:t>So they were relieved to see us in the morning, coming back home</a:t>
            </a:r>
          </a:p>
        </p:txBody>
      </p:sp>
      <p:sp>
        <p:nvSpPr>
          <p:cNvPr id="26" name="Rectangle: Rounded Corners 25">
            <a:extLst>
              <a:ext uri="{FF2B5EF4-FFF2-40B4-BE49-F238E27FC236}">
                <a16:creationId xmlns:a16="http://schemas.microsoft.com/office/drawing/2014/main" id="{BE9E0946-B54A-5FD5-E837-55206563325E}"/>
              </a:ext>
            </a:extLst>
          </p:cNvPr>
          <p:cNvSpPr/>
          <p:nvPr/>
        </p:nvSpPr>
        <p:spPr>
          <a:xfrm>
            <a:off x="9749801" y="5549150"/>
            <a:ext cx="1473309" cy="633046"/>
          </a:xfrm>
          <a:prstGeom prst="roundRect">
            <a:avLst>
              <a:gd name="adj" fmla="val 19630"/>
            </a:avLst>
          </a:prstGeom>
          <a:ln/>
        </p:spPr>
        <p:style>
          <a:lnRef idx="1">
            <a:schemeClr val="accent3"/>
          </a:lnRef>
          <a:fillRef idx="2">
            <a:schemeClr val="accent3"/>
          </a:fillRef>
          <a:effectRef idx="1">
            <a:schemeClr val="accent3"/>
          </a:effectRef>
          <a:fontRef idx="minor">
            <a:schemeClr val="dk1"/>
          </a:fontRef>
        </p:style>
        <p:txBody>
          <a:bodyPr rtlCol="0" anchor="ctr"/>
          <a:lstStyle/>
          <a:p>
            <a:r>
              <a:rPr lang="en-GB" b="1" i="1" dirty="0">
                <a:solidFill>
                  <a:schemeClr val="tx1"/>
                </a:solidFill>
              </a:rPr>
              <a:t>J</a:t>
            </a:r>
            <a:r>
              <a:rPr lang="en-GB" sz="1800" b="1" i="1" u="none" strike="noStrike" kern="1200" dirty="0">
                <a:solidFill>
                  <a:schemeClr val="tx1"/>
                </a:solidFill>
                <a:effectLst/>
                <a:latin typeface="+mn-lt"/>
                <a:ea typeface="+mn-ea"/>
                <a:cs typeface="+mn-cs"/>
              </a:rPr>
              <a:t>oy </a:t>
            </a:r>
            <a:r>
              <a:rPr lang="en-GB" dirty="0"/>
              <a:t>😀</a:t>
            </a:r>
            <a:r>
              <a:rPr lang="en-GB" sz="1800" b="1" i="1" u="none" strike="noStrike" kern="1200" dirty="0">
                <a:solidFill>
                  <a:schemeClr val="tx1"/>
                </a:solidFill>
                <a:effectLst/>
                <a:latin typeface="+mn-lt"/>
                <a:ea typeface="+mn-ea"/>
                <a:cs typeface="+mn-cs"/>
              </a:rPr>
              <a:t> </a:t>
            </a:r>
          </a:p>
        </p:txBody>
      </p:sp>
      <p:cxnSp>
        <p:nvCxnSpPr>
          <p:cNvPr id="27" name="Straight Arrow Connector 26">
            <a:extLst>
              <a:ext uri="{FF2B5EF4-FFF2-40B4-BE49-F238E27FC236}">
                <a16:creationId xmlns:a16="http://schemas.microsoft.com/office/drawing/2014/main" id="{DF47434D-2B8B-CBC9-2877-5EF01FD02B3C}"/>
              </a:ext>
            </a:extLst>
          </p:cNvPr>
          <p:cNvCxnSpPr>
            <a:cxnSpLocks/>
            <a:stCxn id="19" idx="3"/>
            <a:endCxn id="20" idx="1"/>
          </p:cNvCxnSpPr>
          <p:nvPr/>
        </p:nvCxnSpPr>
        <p:spPr>
          <a:xfrm>
            <a:off x="8436864" y="3100657"/>
            <a:ext cx="131293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30" name="Straight Arrow Connector 29">
            <a:extLst>
              <a:ext uri="{FF2B5EF4-FFF2-40B4-BE49-F238E27FC236}">
                <a16:creationId xmlns:a16="http://schemas.microsoft.com/office/drawing/2014/main" id="{05D3B300-7905-A3C5-CFB5-6212D09C5BFB}"/>
              </a:ext>
            </a:extLst>
          </p:cNvPr>
          <p:cNvCxnSpPr>
            <a:cxnSpLocks/>
            <a:stCxn id="21" idx="3"/>
            <a:endCxn id="22" idx="1"/>
          </p:cNvCxnSpPr>
          <p:nvPr/>
        </p:nvCxnSpPr>
        <p:spPr>
          <a:xfrm>
            <a:off x="8436864" y="4022329"/>
            <a:ext cx="131293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33" name="Straight Arrow Connector 32">
            <a:extLst>
              <a:ext uri="{FF2B5EF4-FFF2-40B4-BE49-F238E27FC236}">
                <a16:creationId xmlns:a16="http://schemas.microsoft.com/office/drawing/2014/main" id="{37404DB4-B46B-08DE-E0A7-2D618920D766}"/>
              </a:ext>
            </a:extLst>
          </p:cNvPr>
          <p:cNvCxnSpPr>
            <a:cxnSpLocks/>
            <a:stCxn id="23" idx="3"/>
            <a:endCxn id="24" idx="1"/>
          </p:cNvCxnSpPr>
          <p:nvPr/>
        </p:nvCxnSpPr>
        <p:spPr>
          <a:xfrm>
            <a:off x="8436864" y="4944001"/>
            <a:ext cx="131293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36" name="Straight Arrow Connector 35">
            <a:extLst>
              <a:ext uri="{FF2B5EF4-FFF2-40B4-BE49-F238E27FC236}">
                <a16:creationId xmlns:a16="http://schemas.microsoft.com/office/drawing/2014/main" id="{050AEC94-71ED-9E01-0E8F-A3266B840809}"/>
              </a:ext>
            </a:extLst>
          </p:cNvPr>
          <p:cNvCxnSpPr>
            <a:cxnSpLocks/>
            <a:stCxn id="25" idx="3"/>
            <a:endCxn id="26" idx="1"/>
          </p:cNvCxnSpPr>
          <p:nvPr/>
        </p:nvCxnSpPr>
        <p:spPr>
          <a:xfrm>
            <a:off x="8436864" y="5865673"/>
            <a:ext cx="131293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703314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5" presetClass="emph" presetSubtype="0" fill="hold" grpId="0" nodeType="withEffect">
                                  <p:stCondLst>
                                    <p:cond delay="0"/>
                                  </p:stCondLst>
                                  <p:childTnLst>
                                    <p:animClr clrSpc="hsl" dir="cw">
                                      <p:cBhvr override="childStyle">
                                        <p:cTn id="6" dur="500" fill="hold"/>
                                        <p:tgtEl>
                                          <p:spTgt spid="14"/>
                                        </p:tgtEl>
                                        <p:attrNameLst>
                                          <p:attrName>style.color</p:attrName>
                                        </p:attrNameLst>
                                      </p:cBhvr>
                                      <p:by>
                                        <p:hsl h="0" s="-70588" l="0"/>
                                      </p:by>
                                    </p:animClr>
                                    <p:animClr clrSpc="hsl" dir="cw">
                                      <p:cBhvr>
                                        <p:cTn id="7" dur="500" fill="hold"/>
                                        <p:tgtEl>
                                          <p:spTgt spid="14"/>
                                        </p:tgtEl>
                                        <p:attrNameLst>
                                          <p:attrName>fillcolor</p:attrName>
                                        </p:attrNameLst>
                                      </p:cBhvr>
                                      <p:by>
                                        <p:hsl h="0" s="-70588" l="0"/>
                                      </p:by>
                                    </p:animClr>
                                    <p:animClr clrSpc="hsl" dir="cw">
                                      <p:cBhvr>
                                        <p:cTn id="8" dur="500" fill="hold"/>
                                        <p:tgtEl>
                                          <p:spTgt spid="14"/>
                                        </p:tgtEl>
                                        <p:attrNameLst>
                                          <p:attrName>stroke.color</p:attrName>
                                        </p:attrNameLst>
                                      </p:cBhvr>
                                      <p:by>
                                        <p:hsl h="0" s="-70588" l="0"/>
                                      </p:by>
                                    </p:animClr>
                                    <p:set>
                                      <p:cBhvr>
                                        <p:cTn id="9" dur="500" fill="hold"/>
                                        <p:tgtEl>
                                          <p:spTgt spid="14"/>
                                        </p:tgtEl>
                                        <p:attrNameLst>
                                          <p:attrName>fill.type</p:attrName>
                                        </p:attrNameLst>
                                      </p:cBhvr>
                                      <p:to>
                                        <p:strVal val="solid"/>
                                      </p:to>
                                    </p:set>
                                  </p:childTnLst>
                                </p:cTn>
                              </p:par>
                              <p:par>
                                <p:cTn id="10" presetID="25" presetClass="emph" presetSubtype="0" fill="hold" nodeType="withEffect">
                                  <p:stCondLst>
                                    <p:cond delay="0"/>
                                  </p:stCondLst>
                                  <p:childTnLst>
                                    <p:animClr clrSpc="hsl" dir="cw">
                                      <p:cBhvr override="childStyle">
                                        <p:cTn id="11" dur="500" fill="hold"/>
                                        <p:tgtEl>
                                          <p:spTgt spid="6"/>
                                        </p:tgtEl>
                                        <p:attrNameLst>
                                          <p:attrName>style.color</p:attrName>
                                        </p:attrNameLst>
                                      </p:cBhvr>
                                      <p:by>
                                        <p:hsl h="0" s="-70588" l="0"/>
                                      </p:by>
                                    </p:animClr>
                                    <p:animClr clrSpc="hsl" dir="cw">
                                      <p:cBhvr>
                                        <p:cTn id="12" dur="500" fill="hold"/>
                                        <p:tgtEl>
                                          <p:spTgt spid="6"/>
                                        </p:tgtEl>
                                        <p:attrNameLst>
                                          <p:attrName>fillcolor</p:attrName>
                                        </p:attrNameLst>
                                      </p:cBhvr>
                                      <p:by>
                                        <p:hsl h="0" s="-70588" l="0"/>
                                      </p:by>
                                    </p:animClr>
                                    <p:animClr clrSpc="hsl" dir="cw">
                                      <p:cBhvr>
                                        <p:cTn id="13" dur="500" fill="hold"/>
                                        <p:tgtEl>
                                          <p:spTgt spid="6"/>
                                        </p:tgtEl>
                                        <p:attrNameLst>
                                          <p:attrName>stroke.color</p:attrName>
                                        </p:attrNameLst>
                                      </p:cBhvr>
                                      <p:by>
                                        <p:hsl h="0" s="-70588" l="0"/>
                                      </p:by>
                                    </p:animClr>
                                    <p:set>
                                      <p:cBhvr>
                                        <p:cTn id="14" dur="500" fill="hold"/>
                                        <p:tgtEl>
                                          <p:spTgt spid="6"/>
                                        </p:tgtEl>
                                        <p:attrNameLst>
                                          <p:attrName>fill.type</p:attrName>
                                        </p:attrNameLst>
                                      </p:cBhvr>
                                      <p:to>
                                        <p:strVal val="solid"/>
                                      </p:to>
                                    </p:set>
                                  </p:childTnLst>
                                </p:cTn>
                              </p:par>
                              <p:par>
                                <p:cTn id="15" presetID="25" presetClass="emph" presetSubtype="0" fill="hold" nodeType="withEffect">
                                  <p:stCondLst>
                                    <p:cond delay="0"/>
                                  </p:stCondLst>
                                  <p:childTnLst>
                                    <p:animClr clrSpc="hsl" dir="cw">
                                      <p:cBhvr override="childStyle">
                                        <p:cTn id="16" dur="500" fill="hold"/>
                                        <p:tgtEl>
                                          <p:spTgt spid="10"/>
                                        </p:tgtEl>
                                        <p:attrNameLst>
                                          <p:attrName>style.color</p:attrName>
                                        </p:attrNameLst>
                                      </p:cBhvr>
                                      <p:by>
                                        <p:hsl h="0" s="-70588" l="0"/>
                                      </p:by>
                                    </p:animClr>
                                    <p:animClr clrSpc="hsl" dir="cw">
                                      <p:cBhvr>
                                        <p:cTn id="17" dur="500" fill="hold"/>
                                        <p:tgtEl>
                                          <p:spTgt spid="10"/>
                                        </p:tgtEl>
                                        <p:attrNameLst>
                                          <p:attrName>fillcolor</p:attrName>
                                        </p:attrNameLst>
                                      </p:cBhvr>
                                      <p:by>
                                        <p:hsl h="0" s="-70588" l="0"/>
                                      </p:by>
                                    </p:animClr>
                                    <p:animClr clrSpc="hsl" dir="cw">
                                      <p:cBhvr>
                                        <p:cTn id="18" dur="500" fill="hold"/>
                                        <p:tgtEl>
                                          <p:spTgt spid="10"/>
                                        </p:tgtEl>
                                        <p:attrNameLst>
                                          <p:attrName>stroke.color</p:attrName>
                                        </p:attrNameLst>
                                      </p:cBhvr>
                                      <p:by>
                                        <p:hsl h="0" s="-70588" l="0"/>
                                      </p:by>
                                    </p:animClr>
                                    <p:set>
                                      <p:cBhvr>
                                        <p:cTn id="19" dur="500" fill="hold"/>
                                        <p:tgtEl>
                                          <p:spTgt spid="10"/>
                                        </p:tgtEl>
                                        <p:attrNameLst>
                                          <p:attrName>fill.type</p:attrName>
                                        </p:attrNameLst>
                                      </p:cBhvr>
                                      <p:to>
                                        <p:strVal val="solid"/>
                                      </p:to>
                                    </p:set>
                                  </p:childTnLst>
                                </p:cTn>
                              </p:par>
                              <p:par>
                                <p:cTn id="20" presetID="25" presetClass="emph" presetSubtype="0" fill="hold" grpId="0" nodeType="withEffect">
                                  <p:stCondLst>
                                    <p:cond delay="0"/>
                                  </p:stCondLst>
                                  <p:childTnLst>
                                    <p:animClr clrSpc="hsl" dir="cw">
                                      <p:cBhvr override="childStyle">
                                        <p:cTn id="21" dur="500" fill="hold"/>
                                        <p:tgtEl>
                                          <p:spTgt spid="15"/>
                                        </p:tgtEl>
                                        <p:attrNameLst>
                                          <p:attrName>style.color</p:attrName>
                                        </p:attrNameLst>
                                      </p:cBhvr>
                                      <p:by>
                                        <p:hsl h="0" s="-70588" l="0"/>
                                      </p:by>
                                    </p:animClr>
                                    <p:animClr clrSpc="hsl" dir="cw">
                                      <p:cBhvr>
                                        <p:cTn id="22" dur="500" fill="hold"/>
                                        <p:tgtEl>
                                          <p:spTgt spid="15"/>
                                        </p:tgtEl>
                                        <p:attrNameLst>
                                          <p:attrName>fillcolor</p:attrName>
                                        </p:attrNameLst>
                                      </p:cBhvr>
                                      <p:by>
                                        <p:hsl h="0" s="-70588" l="0"/>
                                      </p:by>
                                    </p:animClr>
                                    <p:animClr clrSpc="hsl" dir="cw">
                                      <p:cBhvr>
                                        <p:cTn id="23" dur="500" fill="hold"/>
                                        <p:tgtEl>
                                          <p:spTgt spid="15"/>
                                        </p:tgtEl>
                                        <p:attrNameLst>
                                          <p:attrName>stroke.color</p:attrName>
                                        </p:attrNameLst>
                                      </p:cBhvr>
                                      <p:by>
                                        <p:hsl h="0" s="-70588" l="0"/>
                                      </p:by>
                                    </p:animClr>
                                    <p:set>
                                      <p:cBhvr>
                                        <p:cTn id="24" dur="500" fill="hold"/>
                                        <p:tgtEl>
                                          <p:spTgt spid="15"/>
                                        </p:tgtEl>
                                        <p:attrNameLst>
                                          <p:attrName>fill.type</p:attrName>
                                        </p:attrNameLst>
                                      </p:cBhvr>
                                      <p:to>
                                        <p:strVal val="solid"/>
                                      </p:to>
                                    </p:set>
                                  </p:childTnLst>
                                </p:cTn>
                              </p:par>
                              <p:par>
                                <p:cTn id="25" presetID="25" presetClass="emph" presetSubtype="0" fill="hold" nodeType="withEffect">
                                  <p:stCondLst>
                                    <p:cond delay="0"/>
                                  </p:stCondLst>
                                  <p:childTnLst>
                                    <p:animClr clrSpc="hsl" dir="cw">
                                      <p:cBhvr override="childStyle">
                                        <p:cTn id="26" dur="500" fill="hold"/>
                                        <p:tgtEl>
                                          <p:spTgt spid="5"/>
                                        </p:tgtEl>
                                        <p:attrNameLst>
                                          <p:attrName>style.color</p:attrName>
                                        </p:attrNameLst>
                                      </p:cBhvr>
                                      <p:by>
                                        <p:hsl h="0" s="-70588" l="0"/>
                                      </p:by>
                                    </p:animClr>
                                    <p:animClr clrSpc="hsl" dir="cw">
                                      <p:cBhvr>
                                        <p:cTn id="27" dur="500" fill="hold"/>
                                        <p:tgtEl>
                                          <p:spTgt spid="5"/>
                                        </p:tgtEl>
                                        <p:attrNameLst>
                                          <p:attrName>fillcolor</p:attrName>
                                        </p:attrNameLst>
                                      </p:cBhvr>
                                      <p:by>
                                        <p:hsl h="0" s="-70588" l="0"/>
                                      </p:by>
                                    </p:animClr>
                                    <p:animClr clrSpc="hsl" dir="cw">
                                      <p:cBhvr>
                                        <p:cTn id="28" dur="500" fill="hold"/>
                                        <p:tgtEl>
                                          <p:spTgt spid="5"/>
                                        </p:tgtEl>
                                        <p:attrNameLst>
                                          <p:attrName>stroke.color</p:attrName>
                                        </p:attrNameLst>
                                      </p:cBhvr>
                                      <p:by>
                                        <p:hsl h="0" s="-70588" l="0"/>
                                      </p:by>
                                    </p:animClr>
                                    <p:set>
                                      <p:cBhvr>
                                        <p:cTn id="29" dur="500" fill="hold"/>
                                        <p:tgtEl>
                                          <p:spTgt spid="5"/>
                                        </p:tgtEl>
                                        <p:attrNameLst>
                                          <p:attrName>fill.type</p:attrName>
                                        </p:attrNameLst>
                                      </p:cBhvr>
                                      <p:to>
                                        <p:strVal val="solid"/>
                                      </p:to>
                                    </p:set>
                                  </p:childTnLst>
                                </p:cTn>
                              </p:par>
                              <p:par>
                                <p:cTn id="30" presetID="25" presetClass="emph" presetSubtype="0" fill="hold" grpId="0" nodeType="withEffect">
                                  <p:stCondLst>
                                    <p:cond delay="0"/>
                                  </p:stCondLst>
                                  <p:childTnLst>
                                    <p:animClr clrSpc="hsl" dir="cw">
                                      <p:cBhvr override="childStyle">
                                        <p:cTn id="31" dur="500" fill="hold"/>
                                        <p:tgtEl>
                                          <p:spTgt spid="9"/>
                                        </p:tgtEl>
                                        <p:attrNameLst>
                                          <p:attrName>style.color</p:attrName>
                                        </p:attrNameLst>
                                      </p:cBhvr>
                                      <p:by>
                                        <p:hsl h="0" s="-70588" l="0"/>
                                      </p:by>
                                    </p:animClr>
                                    <p:animClr clrSpc="hsl" dir="cw">
                                      <p:cBhvr>
                                        <p:cTn id="32" dur="500" fill="hold"/>
                                        <p:tgtEl>
                                          <p:spTgt spid="9"/>
                                        </p:tgtEl>
                                        <p:attrNameLst>
                                          <p:attrName>fillcolor</p:attrName>
                                        </p:attrNameLst>
                                      </p:cBhvr>
                                      <p:by>
                                        <p:hsl h="0" s="-70588" l="0"/>
                                      </p:by>
                                    </p:animClr>
                                    <p:animClr clrSpc="hsl" dir="cw">
                                      <p:cBhvr>
                                        <p:cTn id="33" dur="500" fill="hold"/>
                                        <p:tgtEl>
                                          <p:spTgt spid="9"/>
                                        </p:tgtEl>
                                        <p:attrNameLst>
                                          <p:attrName>stroke.color</p:attrName>
                                        </p:attrNameLst>
                                      </p:cBhvr>
                                      <p:by>
                                        <p:hsl h="0" s="-70588" l="0"/>
                                      </p:by>
                                    </p:animClr>
                                    <p:set>
                                      <p:cBhvr>
                                        <p:cTn id="34" dur="500" fill="hold"/>
                                        <p:tgtEl>
                                          <p:spTgt spid="9"/>
                                        </p:tgtEl>
                                        <p:attrNameLst>
                                          <p:attrName>fill.type</p:attrName>
                                        </p:attrNameLst>
                                      </p:cBhvr>
                                      <p:to>
                                        <p:strVal val="solid"/>
                                      </p:to>
                                    </p:set>
                                  </p:childTnLst>
                                </p:cTn>
                              </p:par>
                              <p:par>
                                <p:cTn id="35" presetID="14" presetClass="exit" presetSubtype="10" fill="hold" nodeType="withEffect">
                                  <p:stCondLst>
                                    <p:cond delay="0"/>
                                  </p:stCondLst>
                                  <p:childTnLst>
                                    <p:animEffect transition="out" filter="randombar(horizontal)">
                                      <p:cBhvr>
                                        <p:cTn id="36" dur="1000"/>
                                        <p:tgtEl>
                                          <p:spTgt spid="16"/>
                                        </p:tgtEl>
                                      </p:cBhvr>
                                    </p:animEffect>
                                    <p:set>
                                      <p:cBhvr>
                                        <p:cTn id="37" dur="1" fill="hold">
                                          <p:stCondLst>
                                            <p:cond delay="999"/>
                                          </p:stCondLst>
                                        </p:cTn>
                                        <p:tgtEl>
                                          <p:spTgt spid="16"/>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fade">
                                      <p:cBhvr>
                                        <p:cTn id="42" dur="750"/>
                                        <p:tgtEl>
                                          <p:spTgt spid="19"/>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fade">
                                      <p:cBhvr>
                                        <p:cTn id="47" dur="750"/>
                                        <p:tgtEl>
                                          <p:spTgt spid="20"/>
                                        </p:tgtEl>
                                      </p:cBhvr>
                                    </p:animEffect>
                                  </p:childTnLst>
                                </p:cTn>
                              </p:par>
                              <p:par>
                                <p:cTn id="48" presetID="10" presetClass="entr" presetSubtype="0" fill="hold" nodeType="withEffect">
                                  <p:stCondLst>
                                    <p:cond delay="0"/>
                                  </p:stCondLst>
                                  <p:childTnLst>
                                    <p:set>
                                      <p:cBhvr>
                                        <p:cTn id="49" dur="1" fill="hold">
                                          <p:stCondLst>
                                            <p:cond delay="0"/>
                                          </p:stCondLst>
                                        </p:cTn>
                                        <p:tgtEl>
                                          <p:spTgt spid="27"/>
                                        </p:tgtEl>
                                        <p:attrNameLst>
                                          <p:attrName>style.visibility</p:attrName>
                                        </p:attrNameLst>
                                      </p:cBhvr>
                                      <p:to>
                                        <p:strVal val="visible"/>
                                      </p:to>
                                    </p:set>
                                    <p:animEffect transition="in" filter="fade">
                                      <p:cBhvr>
                                        <p:cTn id="50" dur="750"/>
                                        <p:tgtEl>
                                          <p:spTgt spid="27"/>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21"/>
                                        </p:tgtEl>
                                        <p:attrNameLst>
                                          <p:attrName>style.visibility</p:attrName>
                                        </p:attrNameLst>
                                      </p:cBhvr>
                                      <p:to>
                                        <p:strVal val="visible"/>
                                      </p:to>
                                    </p:set>
                                    <p:animEffect transition="in" filter="fade">
                                      <p:cBhvr>
                                        <p:cTn id="55" dur="750"/>
                                        <p:tgtEl>
                                          <p:spTgt spid="21"/>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22"/>
                                        </p:tgtEl>
                                        <p:attrNameLst>
                                          <p:attrName>style.visibility</p:attrName>
                                        </p:attrNameLst>
                                      </p:cBhvr>
                                      <p:to>
                                        <p:strVal val="visible"/>
                                      </p:to>
                                    </p:set>
                                    <p:animEffect transition="in" filter="fade">
                                      <p:cBhvr>
                                        <p:cTn id="58" dur="750"/>
                                        <p:tgtEl>
                                          <p:spTgt spid="22"/>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23"/>
                                        </p:tgtEl>
                                        <p:attrNameLst>
                                          <p:attrName>style.visibility</p:attrName>
                                        </p:attrNameLst>
                                      </p:cBhvr>
                                      <p:to>
                                        <p:strVal val="visible"/>
                                      </p:to>
                                    </p:set>
                                    <p:animEffect transition="in" filter="fade">
                                      <p:cBhvr>
                                        <p:cTn id="61" dur="750"/>
                                        <p:tgtEl>
                                          <p:spTgt spid="23"/>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24"/>
                                        </p:tgtEl>
                                        <p:attrNameLst>
                                          <p:attrName>style.visibility</p:attrName>
                                        </p:attrNameLst>
                                      </p:cBhvr>
                                      <p:to>
                                        <p:strVal val="visible"/>
                                      </p:to>
                                    </p:set>
                                    <p:animEffect transition="in" filter="fade">
                                      <p:cBhvr>
                                        <p:cTn id="64" dur="750"/>
                                        <p:tgtEl>
                                          <p:spTgt spid="24"/>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25"/>
                                        </p:tgtEl>
                                        <p:attrNameLst>
                                          <p:attrName>style.visibility</p:attrName>
                                        </p:attrNameLst>
                                      </p:cBhvr>
                                      <p:to>
                                        <p:strVal val="visible"/>
                                      </p:to>
                                    </p:set>
                                    <p:animEffect transition="in" filter="fade">
                                      <p:cBhvr>
                                        <p:cTn id="67" dur="750"/>
                                        <p:tgtEl>
                                          <p:spTgt spid="25"/>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26"/>
                                        </p:tgtEl>
                                        <p:attrNameLst>
                                          <p:attrName>style.visibility</p:attrName>
                                        </p:attrNameLst>
                                      </p:cBhvr>
                                      <p:to>
                                        <p:strVal val="visible"/>
                                      </p:to>
                                    </p:set>
                                    <p:animEffect transition="in" filter="fade">
                                      <p:cBhvr>
                                        <p:cTn id="70" dur="750"/>
                                        <p:tgtEl>
                                          <p:spTgt spid="26"/>
                                        </p:tgtEl>
                                      </p:cBhvr>
                                    </p:animEffect>
                                  </p:childTnLst>
                                </p:cTn>
                              </p:par>
                              <p:par>
                                <p:cTn id="71" presetID="10" presetClass="entr" presetSubtype="0" fill="hold" nodeType="withEffect">
                                  <p:stCondLst>
                                    <p:cond delay="0"/>
                                  </p:stCondLst>
                                  <p:childTnLst>
                                    <p:set>
                                      <p:cBhvr>
                                        <p:cTn id="72" dur="1" fill="hold">
                                          <p:stCondLst>
                                            <p:cond delay="0"/>
                                          </p:stCondLst>
                                        </p:cTn>
                                        <p:tgtEl>
                                          <p:spTgt spid="30"/>
                                        </p:tgtEl>
                                        <p:attrNameLst>
                                          <p:attrName>style.visibility</p:attrName>
                                        </p:attrNameLst>
                                      </p:cBhvr>
                                      <p:to>
                                        <p:strVal val="visible"/>
                                      </p:to>
                                    </p:set>
                                    <p:animEffect transition="in" filter="fade">
                                      <p:cBhvr>
                                        <p:cTn id="73" dur="500"/>
                                        <p:tgtEl>
                                          <p:spTgt spid="30"/>
                                        </p:tgtEl>
                                      </p:cBhvr>
                                    </p:animEffect>
                                  </p:childTnLst>
                                </p:cTn>
                              </p:par>
                              <p:par>
                                <p:cTn id="74" presetID="10" presetClass="entr" presetSubtype="0" fill="hold" nodeType="withEffect">
                                  <p:stCondLst>
                                    <p:cond delay="0"/>
                                  </p:stCondLst>
                                  <p:childTnLst>
                                    <p:set>
                                      <p:cBhvr>
                                        <p:cTn id="75" dur="1" fill="hold">
                                          <p:stCondLst>
                                            <p:cond delay="0"/>
                                          </p:stCondLst>
                                        </p:cTn>
                                        <p:tgtEl>
                                          <p:spTgt spid="33"/>
                                        </p:tgtEl>
                                        <p:attrNameLst>
                                          <p:attrName>style.visibility</p:attrName>
                                        </p:attrNameLst>
                                      </p:cBhvr>
                                      <p:to>
                                        <p:strVal val="visible"/>
                                      </p:to>
                                    </p:set>
                                    <p:animEffect transition="in" filter="fade">
                                      <p:cBhvr>
                                        <p:cTn id="76" dur="500"/>
                                        <p:tgtEl>
                                          <p:spTgt spid="33"/>
                                        </p:tgtEl>
                                      </p:cBhvr>
                                    </p:animEffect>
                                  </p:childTnLst>
                                </p:cTn>
                              </p:par>
                              <p:par>
                                <p:cTn id="77" presetID="10" presetClass="entr" presetSubtype="0" fill="hold" nodeType="withEffect">
                                  <p:stCondLst>
                                    <p:cond delay="0"/>
                                  </p:stCondLst>
                                  <p:childTnLst>
                                    <p:set>
                                      <p:cBhvr>
                                        <p:cTn id="78" dur="1" fill="hold">
                                          <p:stCondLst>
                                            <p:cond delay="0"/>
                                          </p:stCondLst>
                                        </p:cTn>
                                        <p:tgtEl>
                                          <p:spTgt spid="36"/>
                                        </p:tgtEl>
                                        <p:attrNameLst>
                                          <p:attrName>style.visibility</p:attrName>
                                        </p:attrNameLst>
                                      </p:cBhvr>
                                      <p:to>
                                        <p:strVal val="visible"/>
                                      </p:to>
                                    </p:set>
                                    <p:animEffect transition="in" filter="fade">
                                      <p:cBhvr>
                                        <p:cTn id="79"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9" grpId="0" animBg="1"/>
      <p:bldP spid="19" grpId="0" animBg="1"/>
      <p:bldP spid="20" grpId="0" animBg="1"/>
      <p:bldP spid="21" grpId="0" animBg="1"/>
      <p:bldP spid="22" grpId="0" animBg="1"/>
      <p:bldP spid="23" grpId="0" animBg="1"/>
      <p:bldP spid="24" grpId="0" animBg="1"/>
      <p:bldP spid="25" grpId="0" animBg="1"/>
      <p:bldP spid="26"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A389F9-3F42-5398-A0F3-55ED7AEB1728}"/>
              </a:ext>
            </a:extLst>
          </p:cNvPr>
          <p:cNvSpPr>
            <a:spLocks noGrp="1"/>
          </p:cNvSpPr>
          <p:nvPr>
            <p:ph type="title"/>
          </p:nvPr>
        </p:nvSpPr>
        <p:spPr/>
        <p:txBody>
          <a:bodyPr/>
          <a:lstStyle/>
          <a:p>
            <a:r>
              <a:rPr lang="en-GB" dirty="0"/>
              <a:t>Emotion Classifier</a:t>
            </a:r>
          </a:p>
        </p:txBody>
      </p:sp>
      <p:sp>
        <p:nvSpPr>
          <p:cNvPr id="3" name="Content Placeholder 2">
            <a:extLst>
              <a:ext uri="{FF2B5EF4-FFF2-40B4-BE49-F238E27FC236}">
                <a16:creationId xmlns:a16="http://schemas.microsoft.com/office/drawing/2014/main" id="{EFF4C84B-6E0C-AD9C-B13E-D8F218749B15}"/>
              </a:ext>
            </a:extLst>
          </p:cNvPr>
          <p:cNvSpPr>
            <a:spLocks noGrp="1"/>
          </p:cNvSpPr>
          <p:nvPr>
            <p:ph idx="1"/>
          </p:nvPr>
        </p:nvSpPr>
        <p:spPr/>
        <p:txBody>
          <a:bodyPr/>
          <a:lstStyle/>
          <a:p>
            <a:r>
              <a:rPr lang="en-GB" dirty="0"/>
              <a:t>Base model is a fine-tuned checkpoint of the </a:t>
            </a:r>
            <a:r>
              <a:rPr lang="en-GB" dirty="0" err="1"/>
              <a:t>DistilRoBERTa</a:t>
            </a:r>
            <a:r>
              <a:rPr lang="en-GB" dirty="0"/>
              <a:t>-base model</a:t>
            </a:r>
          </a:p>
          <a:p>
            <a:r>
              <a:rPr lang="en-GB" dirty="0"/>
              <a:t>Trained on 6 diverse datasets to predict Ekman's 6 basic emotions:</a:t>
            </a:r>
          </a:p>
          <a:p>
            <a:pPr lvl="1"/>
            <a:r>
              <a:rPr lang="en-GB" b="1" i="1" dirty="0"/>
              <a:t>fear</a:t>
            </a:r>
            <a:r>
              <a:rPr lang="en-GB" i="1" dirty="0"/>
              <a:t>, </a:t>
            </a:r>
            <a:r>
              <a:rPr lang="en-GB" b="1" i="1" dirty="0"/>
              <a:t>anger</a:t>
            </a:r>
            <a:r>
              <a:rPr lang="en-GB" i="1" dirty="0"/>
              <a:t>, </a:t>
            </a:r>
            <a:r>
              <a:rPr lang="en-GB" b="1" i="1" dirty="0"/>
              <a:t>disgust</a:t>
            </a:r>
            <a:r>
              <a:rPr lang="en-GB" i="1" dirty="0"/>
              <a:t>, </a:t>
            </a:r>
            <a:r>
              <a:rPr lang="en-GB" b="1" i="1" dirty="0"/>
              <a:t>joy</a:t>
            </a:r>
            <a:r>
              <a:rPr lang="en-GB" i="1" dirty="0"/>
              <a:t>, </a:t>
            </a:r>
            <a:r>
              <a:rPr lang="en-GB" b="1" i="1" dirty="0"/>
              <a:t>sadness</a:t>
            </a:r>
            <a:r>
              <a:rPr lang="en-GB" i="1" dirty="0"/>
              <a:t>, </a:t>
            </a:r>
            <a:r>
              <a:rPr lang="en-GB" b="1" i="1" dirty="0"/>
              <a:t>surprise</a:t>
            </a:r>
            <a:r>
              <a:rPr lang="en-GB" i="1" dirty="0"/>
              <a:t> </a:t>
            </a:r>
            <a:r>
              <a:rPr lang="en-GB" dirty="0"/>
              <a:t>plus </a:t>
            </a:r>
            <a:r>
              <a:rPr lang="en-GB" b="1" i="1" dirty="0"/>
              <a:t>neutral</a:t>
            </a:r>
            <a:r>
              <a:rPr lang="en-GB" dirty="0"/>
              <a:t> </a:t>
            </a:r>
          </a:p>
          <a:p>
            <a:r>
              <a:rPr lang="en-GB" dirty="0"/>
              <a:t>Our work focused on only four of the emotions;</a:t>
            </a:r>
          </a:p>
          <a:p>
            <a:pPr lvl="1"/>
            <a:r>
              <a:rPr lang="en-GB" b="1" i="1" dirty="0"/>
              <a:t>fear</a:t>
            </a:r>
            <a:r>
              <a:rPr lang="en-GB" dirty="0"/>
              <a:t>, </a:t>
            </a:r>
            <a:r>
              <a:rPr lang="en-GB" b="1" i="1" dirty="0"/>
              <a:t>anger</a:t>
            </a:r>
            <a:r>
              <a:rPr lang="en-GB" dirty="0"/>
              <a:t>, </a:t>
            </a:r>
            <a:r>
              <a:rPr lang="en-GB" b="1" i="1" dirty="0"/>
              <a:t>sadness</a:t>
            </a:r>
            <a:r>
              <a:rPr lang="en-GB" dirty="0"/>
              <a:t>  and </a:t>
            </a:r>
            <a:r>
              <a:rPr lang="en-GB" b="1" i="1" dirty="0"/>
              <a:t>joy</a:t>
            </a:r>
            <a:r>
              <a:rPr lang="en-GB" dirty="0"/>
              <a:t> </a:t>
            </a:r>
          </a:p>
          <a:p>
            <a:r>
              <a:rPr lang="en-GB" dirty="0"/>
              <a:t>The outputs from the models are validated by LLMs: GPT 3.5, GPT4</a:t>
            </a:r>
          </a:p>
          <a:p>
            <a:r>
              <a:rPr lang="en-GB" dirty="0"/>
              <a:t>The ‘voted’ emotion must be predicated by at least 2 out of the 3 models</a:t>
            </a:r>
          </a:p>
          <a:p>
            <a:endParaRPr lang="en-GB" dirty="0"/>
          </a:p>
        </p:txBody>
      </p:sp>
    </p:spTree>
    <p:extLst>
      <p:ext uri="{BB962C8B-B14F-4D97-AF65-F5344CB8AC3E}">
        <p14:creationId xmlns:p14="http://schemas.microsoft.com/office/powerpoint/2010/main" val="35087637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E54356-7E0A-3303-3FEC-0C4177AD57AD}"/>
              </a:ext>
            </a:extLst>
          </p:cNvPr>
          <p:cNvSpPr>
            <a:spLocks noGrp="1"/>
          </p:cNvSpPr>
          <p:nvPr>
            <p:ph type="title"/>
          </p:nvPr>
        </p:nvSpPr>
        <p:spPr/>
        <p:txBody>
          <a:bodyPr/>
          <a:lstStyle/>
          <a:p>
            <a:r>
              <a:rPr lang="en-GB" dirty="0"/>
              <a:t>Prompting LLMs</a:t>
            </a:r>
          </a:p>
        </p:txBody>
      </p:sp>
      <p:pic>
        <p:nvPicPr>
          <p:cNvPr id="5" name="Content Placeholder 4" descr="A white rectangular sign with red text&#10;&#10;Description automatically generated">
            <a:extLst>
              <a:ext uri="{FF2B5EF4-FFF2-40B4-BE49-F238E27FC236}">
                <a16:creationId xmlns:a16="http://schemas.microsoft.com/office/drawing/2014/main" id="{13085CB8-73EC-1357-7252-BBDE21FF086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85100" y="2187927"/>
            <a:ext cx="11021800" cy="2171318"/>
          </a:xfrm>
        </p:spPr>
      </p:pic>
      <p:sp>
        <p:nvSpPr>
          <p:cNvPr id="6" name="TextBox 5">
            <a:extLst>
              <a:ext uri="{FF2B5EF4-FFF2-40B4-BE49-F238E27FC236}">
                <a16:creationId xmlns:a16="http://schemas.microsoft.com/office/drawing/2014/main" id="{BFC78DE3-012E-BA0D-5520-6DABA7D03F66}"/>
              </a:ext>
            </a:extLst>
          </p:cNvPr>
          <p:cNvSpPr txBox="1"/>
          <p:nvPr/>
        </p:nvSpPr>
        <p:spPr>
          <a:xfrm>
            <a:off x="669192" y="4856484"/>
            <a:ext cx="2013717" cy="400110"/>
          </a:xfrm>
          <a:prstGeom prst="rect">
            <a:avLst/>
          </a:prstGeom>
          <a:noFill/>
        </p:spPr>
        <p:txBody>
          <a:bodyPr wrap="square" rtlCol="0">
            <a:spAutoFit/>
          </a:bodyPr>
          <a:lstStyle/>
          <a:p>
            <a:r>
              <a:rPr lang="en-GB" sz="2000" dirty="0"/>
              <a:t>Result:      </a:t>
            </a:r>
            <a:r>
              <a:rPr lang="en-GB" sz="2000" b="1" dirty="0"/>
              <a:t>?</a:t>
            </a:r>
            <a:endParaRPr lang="en-GB" sz="2000" b="1" i="1" dirty="0"/>
          </a:p>
        </p:txBody>
      </p:sp>
      <p:sp>
        <p:nvSpPr>
          <p:cNvPr id="3" name="Rectangle: Rounded Corners 2">
            <a:extLst>
              <a:ext uri="{FF2B5EF4-FFF2-40B4-BE49-F238E27FC236}">
                <a16:creationId xmlns:a16="http://schemas.microsoft.com/office/drawing/2014/main" id="{0D9B9609-B069-53BA-19A9-29E58953AD25}"/>
              </a:ext>
            </a:extLst>
          </p:cNvPr>
          <p:cNvSpPr/>
          <p:nvPr/>
        </p:nvSpPr>
        <p:spPr>
          <a:xfrm>
            <a:off x="1560394" y="4740016"/>
            <a:ext cx="1122515" cy="633046"/>
          </a:xfrm>
          <a:prstGeom prst="roundRect">
            <a:avLst>
              <a:gd name="adj" fmla="val 14868"/>
            </a:avLst>
          </a:prstGeom>
          <a:ln/>
        </p:spPr>
        <p:style>
          <a:lnRef idx="1">
            <a:schemeClr val="accent3"/>
          </a:lnRef>
          <a:fillRef idx="2">
            <a:schemeClr val="accent3"/>
          </a:fillRef>
          <a:effectRef idx="1">
            <a:schemeClr val="accent3"/>
          </a:effectRef>
          <a:fontRef idx="minor">
            <a:schemeClr val="dk1"/>
          </a:fontRef>
        </p:style>
        <p:txBody>
          <a:bodyPr rtlCol="0" anchor="ctr"/>
          <a:lstStyle/>
          <a:p>
            <a:r>
              <a:rPr lang="en-GB" sz="1800" b="1" i="1" u="none" strike="noStrike" kern="1200" dirty="0">
                <a:solidFill>
                  <a:schemeClr val="tx1"/>
                </a:solidFill>
                <a:effectLst/>
                <a:latin typeface="+mn-lt"/>
                <a:ea typeface="+mn-ea"/>
                <a:cs typeface="+mn-cs"/>
              </a:rPr>
              <a:t>Fear </a:t>
            </a:r>
            <a:r>
              <a:rPr lang="en-GB" dirty="0"/>
              <a:t>😨</a:t>
            </a:r>
            <a:r>
              <a:rPr lang="en-GB" sz="1800" b="1" i="1" u="none" strike="noStrike" kern="1200" dirty="0">
                <a:solidFill>
                  <a:schemeClr val="tx1"/>
                </a:solidFill>
                <a:effectLst/>
                <a:latin typeface="+mn-lt"/>
                <a:ea typeface="+mn-ea"/>
                <a:cs typeface="+mn-cs"/>
              </a:rPr>
              <a:t> </a:t>
            </a:r>
          </a:p>
        </p:txBody>
      </p:sp>
    </p:spTree>
    <p:extLst>
      <p:ext uri="{BB962C8B-B14F-4D97-AF65-F5344CB8AC3E}">
        <p14:creationId xmlns:p14="http://schemas.microsoft.com/office/powerpoint/2010/main" val="31958896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down)">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7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3"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0D95A-5FE4-3FF5-C162-337E3BA8DE7A}"/>
              </a:ext>
            </a:extLst>
          </p:cNvPr>
          <p:cNvSpPr>
            <a:spLocks noGrp="1"/>
          </p:cNvSpPr>
          <p:nvPr>
            <p:ph type="title"/>
          </p:nvPr>
        </p:nvSpPr>
        <p:spPr/>
        <p:txBody>
          <a:bodyPr/>
          <a:lstStyle/>
          <a:p>
            <a:r>
              <a:rPr lang="en-GB" dirty="0"/>
              <a:t>Classification examples</a:t>
            </a:r>
          </a:p>
        </p:txBody>
      </p:sp>
      <p:graphicFrame>
        <p:nvGraphicFramePr>
          <p:cNvPr id="8" name="Content Placeholder 7">
            <a:extLst>
              <a:ext uri="{FF2B5EF4-FFF2-40B4-BE49-F238E27FC236}">
                <a16:creationId xmlns:a16="http://schemas.microsoft.com/office/drawing/2014/main" id="{7675D141-2E76-844A-0330-3F4D813515CB}"/>
              </a:ext>
            </a:extLst>
          </p:cNvPr>
          <p:cNvGraphicFramePr>
            <a:graphicFrameLocks noGrp="1"/>
          </p:cNvGraphicFramePr>
          <p:nvPr>
            <p:ph idx="1"/>
            <p:extLst>
              <p:ext uri="{D42A27DB-BD31-4B8C-83A1-F6EECF244321}">
                <p14:modId xmlns:p14="http://schemas.microsoft.com/office/powerpoint/2010/main" val="1124431436"/>
              </p:ext>
            </p:extLst>
          </p:nvPr>
        </p:nvGraphicFramePr>
        <p:xfrm>
          <a:off x="1066800" y="1981198"/>
          <a:ext cx="10011505" cy="3505200"/>
        </p:xfrm>
        <a:graphic>
          <a:graphicData uri="http://schemas.openxmlformats.org/drawingml/2006/table">
            <a:tbl>
              <a:tblPr>
                <a:tableStyleId>{8799B23B-EC83-4686-B30A-512413B5E67A}</a:tableStyleId>
              </a:tblPr>
              <a:tblGrid>
                <a:gridCol w="5638800">
                  <a:extLst>
                    <a:ext uri="{9D8B030D-6E8A-4147-A177-3AD203B41FA5}">
                      <a16:colId xmlns:a16="http://schemas.microsoft.com/office/drawing/2014/main" val="3957941534"/>
                    </a:ext>
                  </a:extLst>
                </a:gridCol>
                <a:gridCol w="596007">
                  <a:extLst>
                    <a:ext uri="{9D8B030D-6E8A-4147-A177-3AD203B41FA5}">
                      <a16:colId xmlns:a16="http://schemas.microsoft.com/office/drawing/2014/main" val="2242594780"/>
                    </a:ext>
                  </a:extLst>
                </a:gridCol>
                <a:gridCol w="520924">
                  <a:extLst>
                    <a:ext uri="{9D8B030D-6E8A-4147-A177-3AD203B41FA5}">
                      <a16:colId xmlns:a16="http://schemas.microsoft.com/office/drawing/2014/main" val="1096168744"/>
                    </a:ext>
                  </a:extLst>
                </a:gridCol>
                <a:gridCol w="520924">
                  <a:extLst>
                    <a:ext uri="{9D8B030D-6E8A-4147-A177-3AD203B41FA5}">
                      <a16:colId xmlns:a16="http://schemas.microsoft.com/office/drawing/2014/main" val="4673067"/>
                    </a:ext>
                  </a:extLst>
                </a:gridCol>
                <a:gridCol w="488366">
                  <a:extLst>
                    <a:ext uri="{9D8B030D-6E8A-4147-A177-3AD203B41FA5}">
                      <a16:colId xmlns:a16="http://schemas.microsoft.com/office/drawing/2014/main" val="3074788024"/>
                    </a:ext>
                  </a:extLst>
                </a:gridCol>
                <a:gridCol w="651155">
                  <a:extLst>
                    <a:ext uri="{9D8B030D-6E8A-4147-A177-3AD203B41FA5}">
                      <a16:colId xmlns:a16="http://schemas.microsoft.com/office/drawing/2014/main" val="1043581109"/>
                    </a:ext>
                  </a:extLst>
                </a:gridCol>
                <a:gridCol w="553481">
                  <a:extLst>
                    <a:ext uri="{9D8B030D-6E8A-4147-A177-3AD203B41FA5}">
                      <a16:colId xmlns:a16="http://schemas.microsoft.com/office/drawing/2014/main" val="1880485110"/>
                    </a:ext>
                  </a:extLst>
                </a:gridCol>
                <a:gridCol w="520924">
                  <a:extLst>
                    <a:ext uri="{9D8B030D-6E8A-4147-A177-3AD203B41FA5}">
                      <a16:colId xmlns:a16="http://schemas.microsoft.com/office/drawing/2014/main" val="1941283768"/>
                    </a:ext>
                  </a:extLst>
                </a:gridCol>
                <a:gridCol w="520924">
                  <a:extLst>
                    <a:ext uri="{9D8B030D-6E8A-4147-A177-3AD203B41FA5}">
                      <a16:colId xmlns:a16="http://schemas.microsoft.com/office/drawing/2014/main" val="4147845095"/>
                    </a:ext>
                  </a:extLst>
                </a:gridCol>
              </a:tblGrid>
              <a:tr h="584200">
                <a:tc>
                  <a:txBody>
                    <a:bodyPr/>
                    <a:lstStyle/>
                    <a:p>
                      <a:pPr algn="ctr" fontAlgn="b"/>
                      <a:r>
                        <a:rPr lang="en-GB" sz="1600" b="1" u="none" strike="noStrike" dirty="0">
                          <a:effectLst>
                            <a:outerShdw blurRad="38100" dist="38100" dir="2700000" algn="tl">
                              <a:srgbClr val="000000">
                                <a:alpha val="43137"/>
                              </a:srgbClr>
                            </a:outerShdw>
                          </a:effectLst>
                        </a:rPr>
                        <a:t>Sentence</a:t>
                      </a:r>
                      <a:endParaRPr lang="en-GB" sz="1600" b="1" i="0" u="none" strike="noStrike" dirty="0">
                        <a:solidFill>
                          <a:srgbClr val="000000"/>
                        </a:solidFill>
                        <a:effectLst>
                          <a:outerShdw blurRad="38100" dist="38100" dir="2700000" algn="tl">
                            <a:srgbClr val="000000">
                              <a:alpha val="43137"/>
                            </a:srgbClr>
                          </a:outerShdw>
                        </a:effectLst>
                        <a:latin typeface="Aptos Narrow" panose="020B0004020202020204" pitchFamily="34" charset="0"/>
                      </a:endParaRPr>
                    </a:p>
                  </a:txBody>
                  <a:tcPr marL="6350" marR="6350" marT="6350" marB="0" anchor="ctr">
                    <a:solidFill>
                      <a:schemeClr val="tx2">
                        <a:lumMod val="20000"/>
                        <a:lumOff val="80000"/>
                      </a:schemeClr>
                    </a:solidFill>
                  </a:tcPr>
                </a:tc>
                <a:tc>
                  <a:txBody>
                    <a:bodyPr/>
                    <a:lstStyle/>
                    <a:p>
                      <a:pPr algn="ctr" fontAlgn="b"/>
                      <a:r>
                        <a:rPr lang="en-GB" sz="1600" b="1" u="none" strike="noStrike">
                          <a:effectLst>
                            <a:outerShdw blurRad="38100" dist="38100" dir="2700000" algn="tl">
                              <a:srgbClr val="000000">
                                <a:alpha val="43137"/>
                              </a:srgbClr>
                            </a:outerShdw>
                          </a:effectLst>
                        </a:rPr>
                        <a:t>fear</a:t>
                      </a:r>
                      <a:endParaRPr lang="en-GB" sz="1600" b="1" i="0" u="none" strike="noStrike">
                        <a:solidFill>
                          <a:srgbClr val="000000"/>
                        </a:solidFill>
                        <a:effectLst>
                          <a:outerShdw blurRad="38100" dist="38100" dir="2700000" algn="tl">
                            <a:srgbClr val="000000">
                              <a:alpha val="43137"/>
                            </a:srgbClr>
                          </a:outerShdw>
                        </a:effectLst>
                        <a:latin typeface="Aptos Narrow" panose="020B0004020202020204" pitchFamily="34" charset="0"/>
                      </a:endParaRPr>
                    </a:p>
                  </a:txBody>
                  <a:tcPr marL="6350" marR="6350" marT="6350" marB="0" anchor="ctr">
                    <a:solidFill>
                      <a:schemeClr val="tx2">
                        <a:lumMod val="20000"/>
                        <a:lumOff val="80000"/>
                      </a:schemeClr>
                    </a:solidFill>
                  </a:tcPr>
                </a:tc>
                <a:tc>
                  <a:txBody>
                    <a:bodyPr/>
                    <a:lstStyle/>
                    <a:p>
                      <a:pPr algn="ctr" fontAlgn="b"/>
                      <a:r>
                        <a:rPr lang="en-GB" sz="1600" b="1" u="none" strike="noStrike">
                          <a:effectLst>
                            <a:outerShdw blurRad="38100" dist="38100" dir="2700000" algn="tl">
                              <a:srgbClr val="000000">
                                <a:alpha val="43137"/>
                              </a:srgbClr>
                            </a:outerShdw>
                          </a:effectLst>
                        </a:rPr>
                        <a:t>sad</a:t>
                      </a:r>
                      <a:endParaRPr lang="en-GB" sz="1600" b="1" i="0" u="none" strike="noStrike">
                        <a:solidFill>
                          <a:srgbClr val="000000"/>
                        </a:solidFill>
                        <a:effectLst>
                          <a:outerShdw blurRad="38100" dist="38100" dir="2700000" algn="tl">
                            <a:srgbClr val="000000">
                              <a:alpha val="43137"/>
                            </a:srgbClr>
                          </a:outerShdw>
                        </a:effectLst>
                        <a:latin typeface="Aptos Narrow" panose="020B0004020202020204" pitchFamily="34" charset="0"/>
                      </a:endParaRPr>
                    </a:p>
                  </a:txBody>
                  <a:tcPr marL="6350" marR="6350" marT="6350" marB="0" anchor="ctr">
                    <a:solidFill>
                      <a:schemeClr val="tx2">
                        <a:lumMod val="20000"/>
                        <a:lumOff val="80000"/>
                      </a:schemeClr>
                    </a:solidFill>
                  </a:tcPr>
                </a:tc>
                <a:tc>
                  <a:txBody>
                    <a:bodyPr/>
                    <a:lstStyle/>
                    <a:p>
                      <a:pPr algn="ctr" fontAlgn="b"/>
                      <a:r>
                        <a:rPr lang="en-GB" sz="1600" b="1" u="none" strike="noStrike">
                          <a:effectLst>
                            <a:outerShdw blurRad="38100" dist="38100" dir="2700000" algn="tl">
                              <a:srgbClr val="000000">
                                <a:alpha val="43137"/>
                              </a:srgbClr>
                            </a:outerShdw>
                          </a:effectLst>
                        </a:rPr>
                        <a:t>anger</a:t>
                      </a:r>
                      <a:endParaRPr lang="en-GB" sz="1600" b="1" i="0" u="none" strike="noStrike">
                        <a:solidFill>
                          <a:srgbClr val="000000"/>
                        </a:solidFill>
                        <a:effectLst>
                          <a:outerShdw blurRad="38100" dist="38100" dir="2700000" algn="tl">
                            <a:srgbClr val="000000">
                              <a:alpha val="43137"/>
                            </a:srgbClr>
                          </a:outerShdw>
                        </a:effectLst>
                        <a:latin typeface="Aptos Narrow" panose="020B0004020202020204" pitchFamily="34" charset="0"/>
                      </a:endParaRPr>
                    </a:p>
                  </a:txBody>
                  <a:tcPr marL="6350" marR="6350" marT="6350" marB="0" anchor="ctr">
                    <a:solidFill>
                      <a:schemeClr val="tx2">
                        <a:lumMod val="20000"/>
                        <a:lumOff val="80000"/>
                      </a:schemeClr>
                    </a:solidFill>
                  </a:tcPr>
                </a:tc>
                <a:tc>
                  <a:txBody>
                    <a:bodyPr/>
                    <a:lstStyle/>
                    <a:p>
                      <a:pPr algn="ctr" fontAlgn="b"/>
                      <a:r>
                        <a:rPr lang="en-GB" sz="1600" b="1" u="none" strike="noStrike">
                          <a:effectLst>
                            <a:outerShdw blurRad="38100" dist="38100" dir="2700000" algn="tl">
                              <a:srgbClr val="000000">
                                <a:alpha val="43137"/>
                              </a:srgbClr>
                            </a:outerShdw>
                          </a:effectLst>
                        </a:rPr>
                        <a:t>joy</a:t>
                      </a:r>
                      <a:endParaRPr lang="en-GB" sz="1600" b="1" i="0" u="none" strike="noStrike">
                        <a:solidFill>
                          <a:srgbClr val="000000"/>
                        </a:solidFill>
                        <a:effectLst>
                          <a:outerShdw blurRad="38100" dist="38100" dir="2700000" algn="tl">
                            <a:srgbClr val="000000">
                              <a:alpha val="43137"/>
                            </a:srgbClr>
                          </a:outerShdw>
                        </a:effectLst>
                        <a:latin typeface="Aptos Narrow" panose="020B0004020202020204" pitchFamily="34" charset="0"/>
                      </a:endParaRPr>
                    </a:p>
                  </a:txBody>
                  <a:tcPr marL="6350" marR="6350" marT="6350" marB="0" anchor="ctr">
                    <a:solidFill>
                      <a:schemeClr val="tx2">
                        <a:lumMod val="20000"/>
                        <a:lumOff val="80000"/>
                      </a:schemeClr>
                    </a:solidFill>
                  </a:tcPr>
                </a:tc>
                <a:tc>
                  <a:txBody>
                    <a:bodyPr/>
                    <a:lstStyle/>
                    <a:p>
                      <a:pPr algn="ctr" fontAlgn="b"/>
                      <a:r>
                        <a:rPr lang="en-GB" sz="1600" b="1" u="none" strike="noStrike">
                          <a:effectLst>
                            <a:outerShdw blurRad="38100" dist="38100" dir="2700000" algn="tl">
                              <a:srgbClr val="000000">
                                <a:alpha val="43137"/>
                              </a:srgbClr>
                            </a:outerShdw>
                          </a:effectLst>
                        </a:rPr>
                        <a:t>roberta</a:t>
                      </a:r>
                      <a:endParaRPr lang="en-GB" sz="1600" b="1" i="0" u="none" strike="noStrike">
                        <a:solidFill>
                          <a:srgbClr val="000000"/>
                        </a:solidFill>
                        <a:effectLst>
                          <a:outerShdw blurRad="38100" dist="38100" dir="2700000" algn="tl">
                            <a:srgbClr val="000000">
                              <a:alpha val="43137"/>
                            </a:srgbClr>
                          </a:outerShdw>
                        </a:effectLst>
                        <a:latin typeface="Aptos Narrow" panose="020B0004020202020204" pitchFamily="34" charset="0"/>
                      </a:endParaRPr>
                    </a:p>
                  </a:txBody>
                  <a:tcPr marL="6350" marR="6350" marT="6350" marB="0" anchor="ctr">
                    <a:solidFill>
                      <a:schemeClr val="tx2">
                        <a:lumMod val="20000"/>
                        <a:lumOff val="80000"/>
                      </a:schemeClr>
                    </a:solidFill>
                  </a:tcPr>
                </a:tc>
                <a:tc>
                  <a:txBody>
                    <a:bodyPr/>
                    <a:lstStyle/>
                    <a:p>
                      <a:pPr algn="ctr" fontAlgn="b"/>
                      <a:r>
                        <a:rPr lang="en-GB" sz="1600" b="1" u="none" strike="noStrike">
                          <a:effectLst>
                            <a:outerShdw blurRad="38100" dist="38100" dir="2700000" algn="tl">
                              <a:srgbClr val="000000">
                                <a:alpha val="43137"/>
                              </a:srgbClr>
                            </a:outerShdw>
                          </a:effectLst>
                        </a:rPr>
                        <a:t>gpt3.5</a:t>
                      </a:r>
                      <a:endParaRPr lang="en-GB" sz="1600" b="1" i="0" u="none" strike="noStrike">
                        <a:solidFill>
                          <a:srgbClr val="000000"/>
                        </a:solidFill>
                        <a:effectLst>
                          <a:outerShdw blurRad="38100" dist="38100" dir="2700000" algn="tl">
                            <a:srgbClr val="000000">
                              <a:alpha val="43137"/>
                            </a:srgbClr>
                          </a:outerShdw>
                        </a:effectLst>
                        <a:latin typeface="Aptos Narrow" panose="020B0004020202020204" pitchFamily="34" charset="0"/>
                      </a:endParaRPr>
                    </a:p>
                  </a:txBody>
                  <a:tcPr marL="6350" marR="6350" marT="6350" marB="0" anchor="ctr">
                    <a:solidFill>
                      <a:schemeClr val="tx2">
                        <a:lumMod val="20000"/>
                        <a:lumOff val="80000"/>
                      </a:schemeClr>
                    </a:solidFill>
                  </a:tcPr>
                </a:tc>
                <a:tc>
                  <a:txBody>
                    <a:bodyPr/>
                    <a:lstStyle/>
                    <a:p>
                      <a:pPr algn="ctr" fontAlgn="b"/>
                      <a:r>
                        <a:rPr lang="en-GB" sz="1600" b="1" u="none" strike="noStrike">
                          <a:effectLst>
                            <a:outerShdw blurRad="38100" dist="38100" dir="2700000" algn="tl">
                              <a:srgbClr val="000000">
                                <a:alpha val="43137"/>
                              </a:srgbClr>
                            </a:outerShdw>
                          </a:effectLst>
                        </a:rPr>
                        <a:t>gpt4</a:t>
                      </a:r>
                      <a:endParaRPr lang="en-GB" sz="1600" b="1" i="0" u="none" strike="noStrike">
                        <a:solidFill>
                          <a:srgbClr val="000000"/>
                        </a:solidFill>
                        <a:effectLst>
                          <a:outerShdw blurRad="38100" dist="38100" dir="2700000" algn="tl">
                            <a:srgbClr val="000000">
                              <a:alpha val="43137"/>
                            </a:srgbClr>
                          </a:outerShdw>
                        </a:effectLst>
                        <a:latin typeface="Aptos Narrow" panose="020B0004020202020204" pitchFamily="34" charset="0"/>
                      </a:endParaRPr>
                    </a:p>
                  </a:txBody>
                  <a:tcPr marL="6350" marR="6350" marT="6350" marB="0" anchor="ctr">
                    <a:solidFill>
                      <a:schemeClr val="tx2">
                        <a:lumMod val="20000"/>
                        <a:lumOff val="80000"/>
                      </a:schemeClr>
                    </a:solidFill>
                  </a:tcPr>
                </a:tc>
                <a:tc>
                  <a:txBody>
                    <a:bodyPr/>
                    <a:lstStyle/>
                    <a:p>
                      <a:pPr algn="ctr" fontAlgn="b"/>
                      <a:r>
                        <a:rPr lang="en-GB" sz="1600" b="1" u="none" strike="noStrike" dirty="0">
                          <a:effectLst>
                            <a:outerShdw blurRad="38100" dist="38100" dir="2700000" algn="tl">
                              <a:srgbClr val="000000">
                                <a:alpha val="43137"/>
                              </a:srgbClr>
                            </a:outerShdw>
                          </a:effectLst>
                        </a:rPr>
                        <a:t>voted</a:t>
                      </a:r>
                      <a:endParaRPr lang="en-GB" sz="1600" b="1" i="0" u="none" strike="noStrike" dirty="0">
                        <a:solidFill>
                          <a:srgbClr val="000000"/>
                        </a:solidFill>
                        <a:effectLst>
                          <a:outerShdw blurRad="38100" dist="38100" dir="2700000" algn="tl">
                            <a:srgbClr val="000000">
                              <a:alpha val="43137"/>
                            </a:srgbClr>
                          </a:outerShdw>
                        </a:effectLst>
                        <a:latin typeface="Aptos Narrow" panose="020B0004020202020204" pitchFamily="34" charset="0"/>
                      </a:endParaRPr>
                    </a:p>
                  </a:txBody>
                  <a:tcPr marL="6350" marR="6350" marT="6350" marB="0" anchor="ctr">
                    <a:solidFill>
                      <a:schemeClr val="tx2">
                        <a:lumMod val="20000"/>
                        <a:lumOff val="80000"/>
                      </a:schemeClr>
                    </a:solidFill>
                  </a:tcPr>
                </a:tc>
                <a:extLst>
                  <a:ext uri="{0D108BD9-81ED-4DB2-BD59-A6C34878D82A}">
                    <a16:rowId xmlns:a16="http://schemas.microsoft.com/office/drawing/2014/main" val="2126596942"/>
                  </a:ext>
                </a:extLst>
              </a:tr>
              <a:tr h="584200">
                <a:tc>
                  <a:txBody>
                    <a:bodyPr/>
                    <a:lstStyle/>
                    <a:p>
                      <a:pPr marL="0" algn="l" defTabSz="914400" rtl="0" eaLnBrk="1" fontAlgn="b" latinLnBrk="0" hangingPunct="1"/>
                      <a:r>
                        <a:rPr lang="en-GB" sz="1400" b="1" i="1" u="none" strike="noStrike" kern="1200" dirty="0">
                          <a:solidFill>
                            <a:schemeClr val="tx1"/>
                          </a:solidFill>
                          <a:effectLst/>
                          <a:latin typeface="+mn-lt"/>
                          <a:ea typeface="+mn-ea"/>
                          <a:cs typeface="+mn-cs"/>
                        </a:rPr>
                        <a:t>And I used to be very afraid because I was the only Jew on the on the street</a:t>
                      </a:r>
                    </a:p>
                  </a:txBody>
                  <a:tcPr marL="6350" marR="6350" marT="6350" marB="0" anchor="ctr"/>
                </a:tc>
                <a:tc>
                  <a:txBody>
                    <a:bodyPr/>
                    <a:lstStyle/>
                    <a:p>
                      <a:pPr algn="ctr" fontAlgn="b"/>
                      <a:r>
                        <a:rPr lang="en-GB" sz="1400" b="1" u="none" strike="noStrike" dirty="0">
                          <a:effectLst/>
                        </a:rPr>
                        <a:t>0.992</a:t>
                      </a:r>
                      <a:endParaRPr lang="en-GB" sz="1400" b="1" i="0" u="none" strike="noStrike" dirty="0">
                        <a:solidFill>
                          <a:srgbClr val="000000"/>
                        </a:solidFill>
                        <a:effectLst/>
                        <a:latin typeface="Aptos Narrow" panose="020B0004020202020204" pitchFamily="34" charset="0"/>
                      </a:endParaRPr>
                    </a:p>
                  </a:txBody>
                  <a:tcPr marL="6350" marR="6350" marT="6350" marB="0" anchor="ctr"/>
                </a:tc>
                <a:tc>
                  <a:txBody>
                    <a:bodyPr/>
                    <a:lstStyle/>
                    <a:p>
                      <a:pPr algn="ctr" fontAlgn="b"/>
                      <a:r>
                        <a:rPr lang="en-GB" sz="1400" u="none" strike="noStrike" dirty="0">
                          <a:effectLst/>
                        </a:rPr>
                        <a:t>0.002</a:t>
                      </a:r>
                      <a:endParaRPr lang="en-GB" sz="1400" b="0" i="0" u="none" strike="noStrike" dirty="0">
                        <a:solidFill>
                          <a:srgbClr val="000000"/>
                        </a:solidFill>
                        <a:effectLst/>
                        <a:latin typeface="Aptos Narrow" panose="020B0004020202020204" pitchFamily="34" charset="0"/>
                      </a:endParaRPr>
                    </a:p>
                  </a:txBody>
                  <a:tcPr marL="6350" marR="6350" marT="6350" marB="0" anchor="ctr"/>
                </a:tc>
                <a:tc>
                  <a:txBody>
                    <a:bodyPr/>
                    <a:lstStyle/>
                    <a:p>
                      <a:pPr algn="ctr" fontAlgn="b"/>
                      <a:r>
                        <a:rPr lang="en-GB" sz="1400" u="none" strike="noStrike" dirty="0">
                          <a:effectLst/>
                        </a:rPr>
                        <a:t>0.001</a:t>
                      </a:r>
                      <a:endParaRPr lang="en-GB" sz="1400" b="0" i="0" u="none" strike="noStrike" dirty="0">
                        <a:solidFill>
                          <a:srgbClr val="000000"/>
                        </a:solidFill>
                        <a:effectLst/>
                        <a:latin typeface="Aptos Narrow" panose="020B0004020202020204" pitchFamily="34" charset="0"/>
                      </a:endParaRPr>
                    </a:p>
                  </a:txBody>
                  <a:tcPr marL="6350" marR="6350" marT="6350" marB="0" anchor="ctr"/>
                </a:tc>
                <a:tc>
                  <a:txBody>
                    <a:bodyPr/>
                    <a:lstStyle/>
                    <a:p>
                      <a:pPr algn="ctr" fontAlgn="b"/>
                      <a:r>
                        <a:rPr lang="en-GB" sz="1400" u="none" strike="noStrike">
                          <a:effectLst/>
                        </a:rPr>
                        <a:t>0.001</a:t>
                      </a:r>
                      <a:endParaRPr lang="en-GB" sz="1400" b="0" i="0" u="none" strike="noStrike">
                        <a:solidFill>
                          <a:srgbClr val="000000"/>
                        </a:solidFill>
                        <a:effectLst/>
                        <a:latin typeface="Aptos Narrow" panose="020B0004020202020204" pitchFamily="34" charset="0"/>
                      </a:endParaRPr>
                    </a:p>
                  </a:txBody>
                  <a:tcPr marL="6350" marR="6350" marT="6350" marB="0" anchor="ctr"/>
                </a:tc>
                <a:tc>
                  <a:txBody>
                    <a:bodyPr/>
                    <a:lstStyle/>
                    <a:p>
                      <a:pPr algn="ctr" fontAlgn="b"/>
                      <a:r>
                        <a:rPr lang="en-GB" sz="1400" u="none" strike="noStrike" dirty="0">
                          <a:effectLst/>
                        </a:rPr>
                        <a:t>fear</a:t>
                      </a:r>
                      <a:endParaRPr lang="en-GB" sz="1400" b="0" i="0" u="none" strike="noStrike" dirty="0">
                        <a:solidFill>
                          <a:srgbClr val="000000"/>
                        </a:solidFill>
                        <a:effectLst/>
                        <a:latin typeface="Aptos Narrow" panose="020B0004020202020204" pitchFamily="34" charset="0"/>
                      </a:endParaRPr>
                    </a:p>
                  </a:txBody>
                  <a:tcPr marL="6350" marR="6350" marT="6350" marB="0" anchor="ctr"/>
                </a:tc>
                <a:tc>
                  <a:txBody>
                    <a:bodyPr/>
                    <a:lstStyle/>
                    <a:p>
                      <a:pPr algn="ctr" fontAlgn="b"/>
                      <a:r>
                        <a:rPr lang="en-GB" sz="1400" u="none" strike="noStrike" dirty="0">
                          <a:effectLst/>
                        </a:rPr>
                        <a:t>fear</a:t>
                      </a:r>
                      <a:endParaRPr lang="en-GB" sz="1400" b="0" i="0" u="none" strike="noStrike" dirty="0">
                        <a:solidFill>
                          <a:srgbClr val="000000"/>
                        </a:solidFill>
                        <a:effectLst/>
                        <a:latin typeface="Aptos Narrow" panose="020B0004020202020204" pitchFamily="34" charset="0"/>
                      </a:endParaRPr>
                    </a:p>
                  </a:txBody>
                  <a:tcPr marL="6350" marR="6350" marT="6350" marB="0" anchor="ctr"/>
                </a:tc>
                <a:tc>
                  <a:txBody>
                    <a:bodyPr/>
                    <a:lstStyle/>
                    <a:p>
                      <a:pPr algn="ctr" fontAlgn="b"/>
                      <a:r>
                        <a:rPr lang="en-GB" sz="1400" u="none" strike="noStrike" dirty="0">
                          <a:effectLst/>
                        </a:rPr>
                        <a:t>fear</a:t>
                      </a:r>
                      <a:endParaRPr lang="en-GB" sz="1400" b="0" i="0" u="none" strike="noStrike" dirty="0">
                        <a:solidFill>
                          <a:srgbClr val="000000"/>
                        </a:solidFill>
                        <a:effectLst/>
                        <a:latin typeface="Aptos Narrow" panose="020B0004020202020204" pitchFamily="34" charset="0"/>
                      </a:endParaRPr>
                    </a:p>
                  </a:txBody>
                  <a:tcPr marL="6350" marR="6350" marT="6350" marB="0" anchor="ctr"/>
                </a:tc>
                <a:tc>
                  <a:txBody>
                    <a:bodyPr/>
                    <a:lstStyle/>
                    <a:p>
                      <a:pPr algn="ctr" fontAlgn="b"/>
                      <a:r>
                        <a:rPr lang="en-GB" sz="1400" b="1" i="1" u="none" strike="noStrike" dirty="0">
                          <a:effectLst/>
                        </a:rPr>
                        <a:t>fear</a:t>
                      </a:r>
                      <a:endParaRPr lang="en-GB" sz="1400" b="1" i="1" u="none" strike="noStrike" dirty="0">
                        <a:solidFill>
                          <a:srgbClr val="000000"/>
                        </a:solidFill>
                        <a:effectLst/>
                        <a:latin typeface="Aptos Narrow" panose="020B0004020202020204" pitchFamily="34" charset="0"/>
                      </a:endParaRPr>
                    </a:p>
                  </a:txBody>
                  <a:tcPr marL="6350" marR="6350" marT="6350" marB="0" anchor="ctr"/>
                </a:tc>
                <a:extLst>
                  <a:ext uri="{0D108BD9-81ED-4DB2-BD59-A6C34878D82A}">
                    <a16:rowId xmlns:a16="http://schemas.microsoft.com/office/drawing/2014/main" val="4218815462"/>
                  </a:ext>
                </a:extLst>
              </a:tr>
              <a:tr h="584200">
                <a:tc>
                  <a:txBody>
                    <a:bodyPr/>
                    <a:lstStyle/>
                    <a:p>
                      <a:pPr marL="0" algn="l" defTabSz="914400" rtl="0" eaLnBrk="1" fontAlgn="b" latinLnBrk="0" hangingPunct="1"/>
                      <a:r>
                        <a:rPr lang="en-GB" sz="1400" b="1" i="1" u="none" strike="noStrike" kern="1200" dirty="0">
                          <a:solidFill>
                            <a:schemeClr val="tx1"/>
                          </a:solidFill>
                          <a:effectLst/>
                          <a:latin typeface="+mn-lt"/>
                          <a:ea typeface="+mn-ea"/>
                          <a:cs typeface="+mn-cs"/>
                        </a:rPr>
                        <a:t>And at that time, I lost my mother and my sister and my little nephew</a:t>
                      </a:r>
                    </a:p>
                  </a:txBody>
                  <a:tcPr marL="6350" marR="6350" marT="6350" marB="0" anchor="ctr"/>
                </a:tc>
                <a:tc>
                  <a:txBody>
                    <a:bodyPr/>
                    <a:lstStyle/>
                    <a:p>
                      <a:pPr algn="ctr" fontAlgn="b"/>
                      <a:r>
                        <a:rPr lang="en-GB" sz="1400" u="none" strike="noStrike">
                          <a:effectLst/>
                        </a:rPr>
                        <a:t>0.003</a:t>
                      </a:r>
                      <a:endParaRPr lang="en-GB" sz="1400" b="0" i="0" u="none" strike="noStrike">
                        <a:solidFill>
                          <a:srgbClr val="000000"/>
                        </a:solidFill>
                        <a:effectLst/>
                        <a:latin typeface="Aptos Narrow" panose="020B0004020202020204" pitchFamily="34" charset="0"/>
                      </a:endParaRPr>
                    </a:p>
                  </a:txBody>
                  <a:tcPr marL="6350" marR="6350" marT="6350" marB="0" anchor="ctr"/>
                </a:tc>
                <a:tc>
                  <a:txBody>
                    <a:bodyPr/>
                    <a:lstStyle/>
                    <a:p>
                      <a:pPr algn="ctr" fontAlgn="b"/>
                      <a:r>
                        <a:rPr lang="en-GB" sz="1400" b="1" u="none" strike="noStrike" dirty="0">
                          <a:effectLst/>
                        </a:rPr>
                        <a:t>0.981</a:t>
                      </a:r>
                      <a:endParaRPr lang="en-GB" sz="1400" b="1" i="0" u="none" strike="noStrike" dirty="0">
                        <a:solidFill>
                          <a:srgbClr val="000000"/>
                        </a:solidFill>
                        <a:effectLst/>
                        <a:latin typeface="Aptos Narrow" panose="020B0004020202020204" pitchFamily="34" charset="0"/>
                      </a:endParaRPr>
                    </a:p>
                  </a:txBody>
                  <a:tcPr marL="6350" marR="6350" marT="6350" marB="0" anchor="ctr"/>
                </a:tc>
                <a:tc>
                  <a:txBody>
                    <a:bodyPr/>
                    <a:lstStyle/>
                    <a:p>
                      <a:pPr algn="ctr" fontAlgn="b"/>
                      <a:r>
                        <a:rPr lang="en-GB" sz="1400" u="none" strike="noStrike">
                          <a:effectLst/>
                        </a:rPr>
                        <a:t>0.002</a:t>
                      </a:r>
                      <a:endParaRPr lang="en-GB" sz="1400" b="0" i="0" u="none" strike="noStrike">
                        <a:solidFill>
                          <a:srgbClr val="000000"/>
                        </a:solidFill>
                        <a:effectLst/>
                        <a:latin typeface="Aptos Narrow" panose="020B0004020202020204" pitchFamily="34" charset="0"/>
                      </a:endParaRPr>
                    </a:p>
                  </a:txBody>
                  <a:tcPr marL="6350" marR="6350" marT="6350" marB="0" anchor="ctr"/>
                </a:tc>
                <a:tc>
                  <a:txBody>
                    <a:bodyPr/>
                    <a:lstStyle/>
                    <a:p>
                      <a:pPr algn="ctr" fontAlgn="b"/>
                      <a:r>
                        <a:rPr lang="en-GB" sz="1400" u="none" strike="noStrike">
                          <a:effectLst/>
                        </a:rPr>
                        <a:t>0.001</a:t>
                      </a:r>
                      <a:endParaRPr lang="en-GB" sz="1400" b="0" i="0" u="none" strike="noStrike">
                        <a:solidFill>
                          <a:srgbClr val="000000"/>
                        </a:solidFill>
                        <a:effectLst/>
                        <a:latin typeface="Aptos Narrow" panose="020B0004020202020204" pitchFamily="34" charset="0"/>
                      </a:endParaRPr>
                    </a:p>
                  </a:txBody>
                  <a:tcPr marL="6350" marR="6350" marT="6350" marB="0" anchor="ctr"/>
                </a:tc>
                <a:tc>
                  <a:txBody>
                    <a:bodyPr/>
                    <a:lstStyle/>
                    <a:p>
                      <a:pPr algn="ctr" fontAlgn="b"/>
                      <a:r>
                        <a:rPr lang="en-GB" sz="1400" u="none" strike="noStrike">
                          <a:effectLst/>
                        </a:rPr>
                        <a:t>sad</a:t>
                      </a:r>
                      <a:endParaRPr lang="en-GB" sz="1400" b="0" i="0" u="none" strike="noStrike">
                        <a:solidFill>
                          <a:srgbClr val="000000"/>
                        </a:solidFill>
                        <a:effectLst/>
                        <a:latin typeface="Aptos Narrow" panose="020B0004020202020204" pitchFamily="34" charset="0"/>
                      </a:endParaRPr>
                    </a:p>
                  </a:txBody>
                  <a:tcPr marL="6350" marR="6350" marT="6350" marB="0" anchor="ctr"/>
                </a:tc>
                <a:tc>
                  <a:txBody>
                    <a:bodyPr/>
                    <a:lstStyle/>
                    <a:p>
                      <a:pPr algn="ctr" fontAlgn="b"/>
                      <a:r>
                        <a:rPr lang="en-GB" sz="1400" u="none" strike="noStrike">
                          <a:effectLst/>
                        </a:rPr>
                        <a:t>sad</a:t>
                      </a:r>
                      <a:endParaRPr lang="en-GB" sz="1400" b="0" i="0" u="none" strike="noStrike">
                        <a:solidFill>
                          <a:srgbClr val="000000"/>
                        </a:solidFill>
                        <a:effectLst/>
                        <a:latin typeface="Aptos Narrow" panose="020B0004020202020204" pitchFamily="34" charset="0"/>
                      </a:endParaRPr>
                    </a:p>
                  </a:txBody>
                  <a:tcPr marL="6350" marR="6350" marT="6350" marB="0" anchor="ctr"/>
                </a:tc>
                <a:tc>
                  <a:txBody>
                    <a:bodyPr/>
                    <a:lstStyle/>
                    <a:p>
                      <a:pPr algn="ctr" fontAlgn="b"/>
                      <a:r>
                        <a:rPr lang="en-GB" sz="1400" u="none" strike="noStrike">
                          <a:effectLst/>
                        </a:rPr>
                        <a:t>sad</a:t>
                      </a:r>
                      <a:endParaRPr lang="en-GB" sz="1400" b="0" i="0" u="none" strike="noStrike">
                        <a:solidFill>
                          <a:srgbClr val="000000"/>
                        </a:solidFill>
                        <a:effectLst/>
                        <a:latin typeface="Aptos Narrow" panose="020B0004020202020204" pitchFamily="34" charset="0"/>
                      </a:endParaRPr>
                    </a:p>
                  </a:txBody>
                  <a:tcPr marL="6350" marR="6350" marT="6350" marB="0" anchor="ctr"/>
                </a:tc>
                <a:tc>
                  <a:txBody>
                    <a:bodyPr/>
                    <a:lstStyle/>
                    <a:p>
                      <a:pPr algn="ctr" fontAlgn="b"/>
                      <a:r>
                        <a:rPr lang="en-GB" sz="1400" b="1" i="1" u="none" strike="noStrike" dirty="0">
                          <a:effectLst/>
                        </a:rPr>
                        <a:t>sad</a:t>
                      </a:r>
                      <a:endParaRPr lang="en-GB" sz="1400" b="1" i="1" u="none" strike="noStrike" dirty="0">
                        <a:solidFill>
                          <a:srgbClr val="000000"/>
                        </a:solidFill>
                        <a:effectLst/>
                        <a:latin typeface="Aptos Narrow" panose="020B0004020202020204" pitchFamily="34" charset="0"/>
                      </a:endParaRPr>
                    </a:p>
                  </a:txBody>
                  <a:tcPr marL="6350" marR="6350" marT="6350" marB="0" anchor="ctr"/>
                </a:tc>
                <a:extLst>
                  <a:ext uri="{0D108BD9-81ED-4DB2-BD59-A6C34878D82A}">
                    <a16:rowId xmlns:a16="http://schemas.microsoft.com/office/drawing/2014/main" val="2014212373"/>
                  </a:ext>
                </a:extLst>
              </a:tr>
              <a:tr h="584200">
                <a:tc>
                  <a:txBody>
                    <a:bodyPr/>
                    <a:lstStyle/>
                    <a:p>
                      <a:pPr marL="0" algn="l" defTabSz="914400" rtl="0" eaLnBrk="1" fontAlgn="b" latinLnBrk="0" hangingPunct="1"/>
                      <a:r>
                        <a:rPr lang="en-GB" sz="1400" b="1" i="1" u="none" strike="noStrike" kern="1200" dirty="0">
                          <a:solidFill>
                            <a:schemeClr val="tx1"/>
                          </a:solidFill>
                          <a:effectLst/>
                          <a:latin typeface="+mn-lt"/>
                          <a:ea typeface="+mn-ea"/>
                          <a:cs typeface="+mn-cs"/>
                        </a:rPr>
                        <a:t>But still, they were incensed that this kind of jazz would be played there</a:t>
                      </a:r>
                    </a:p>
                  </a:txBody>
                  <a:tcPr marL="6350" marR="6350" marT="6350" marB="0" anchor="ctr"/>
                </a:tc>
                <a:tc>
                  <a:txBody>
                    <a:bodyPr/>
                    <a:lstStyle/>
                    <a:p>
                      <a:pPr algn="ctr" fontAlgn="b"/>
                      <a:r>
                        <a:rPr lang="en-GB" sz="1400" u="none" strike="noStrike">
                          <a:effectLst/>
                        </a:rPr>
                        <a:t>0.002</a:t>
                      </a:r>
                      <a:endParaRPr lang="en-GB" sz="1400" b="0" i="0" u="none" strike="noStrike">
                        <a:solidFill>
                          <a:srgbClr val="000000"/>
                        </a:solidFill>
                        <a:effectLst/>
                        <a:latin typeface="Aptos Narrow" panose="020B0004020202020204" pitchFamily="34" charset="0"/>
                      </a:endParaRPr>
                    </a:p>
                  </a:txBody>
                  <a:tcPr marL="6350" marR="6350" marT="6350" marB="0" anchor="ctr"/>
                </a:tc>
                <a:tc>
                  <a:txBody>
                    <a:bodyPr/>
                    <a:lstStyle/>
                    <a:p>
                      <a:pPr algn="ctr" fontAlgn="b"/>
                      <a:r>
                        <a:rPr lang="en-GB" sz="1400" u="none" strike="noStrike">
                          <a:effectLst/>
                        </a:rPr>
                        <a:t>0.003</a:t>
                      </a:r>
                      <a:endParaRPr lang="en-GB" sz="1400" b="0" i="0" u="none" strike="noStrike">
                        <a:solidFill>
                          <a:srgbClr val="000000"/>
                        </a:solidFill>
                        <a:effectLst/>
                        <a:latin typeface="Aptos Narrow" panose="020B0004020202020204" pitchFamily="34" charset="0"/>
                      </a:endParaRPr>
                    </a:p>
                  </a:txBody>
                  <a:tcPr marL="6350" marR="6350" marT="6350" marB="0" anchor="ctr"/>
                </a:tc>
                <a:tc>
                  <a:txBody>
                    <a:bodyPr/>
                    <a:lstStyle/>
                    <a:p>
                      <a:pPr algn="ctr" fontAlgn="b"/>
                      <a:r>
                        <a:rPr lang="en-GB" sz="1400" b="1" u="none" strike="noStrike" dirty="0">
                          <a:effectLst/>
                        </a:rPr>
                        <a:t>0.971</a:t>
                      </a:r>
                      <a:endParaRPr lang="en-GB" sz="1400" b="1" i="0" u="none" strike="noStrike" dirty="0">
                        <a:solidFill>
                          <a:srgbClr val="000000"/>
                        </a:solidFill>
                        <a:effectLst/>
                        <a:latin typeface="Aptos Narrow" panose="020B0004020202020204" pitchFamily="34" charset="0"/>
                      </a:endParaRPr>
                    </a:p>
                  </a:txBody>
                  <a:tcPr marL="6350" marR="6350" marT="6350" marB="0" anchor="ctr"/>
                </a:tc>
                <a:tc>
                  <a:txBody>
                    <a:bodyPr/>
                    <a:lstStyle/>
                    <a:p>
                      <a:pPr algn="ctr" fontAlgn="b"/>
                      <a:r>
                        <a:rPr lang="en-GB" sz="1400" u="none" strike="noStrike">
                          <a:effectLst/>
                        </a:rPr>
                        <a:t>0.001</a:t>
                      </a:r>
                      <a:endParaRPr lang="en-GB" sz="1400" b="0" i="0" u="none" strike="noStrike">
                        <a:solidFill>
                          <a:srgbClr val="000000"/>
                        </a:solidFill>
                        <a:effectLst/>
                        <a:latin typeface="Aptos Narrow" panose="020B0004020202020204" pitchFamily="34" charset="0"/>
                      </a:endParaRPr>
                    </a:p>
                  </a:txBody>
                  <a:tcPr marL="6350" marR="6350" marT="6350" marB="0" anchor="ctr"/>
                </a:tc>
                <a:tc>
                  <a:txBody>
                    <a:bodyPr/>
                    <a:lstStyle/>
                    <a:p>
                      <a:pPr algn="ctr" fontAlgn="b"/>
                      <a:r>
                        <a:rPr lang="en-GB" sz="1400" u="none" strike="noStrike">
                          <a:effectLst/>
                        </a:rPr>
                        <a:t>anger</a:t>
                      </a:r>
                      <a:endParaRPr lang="en-GB" sz="1400" b="0" i="0" u="none" strike="noStrike">
                        <a:solidFill>
                          <a:srgbClr val="000000"/>
                        </a:solidFill>
                        <a:effectLst/>
                        <a:latin typeface="Aptos Narrow" panose="020B0004020202020204" pitchFamily="34" charset="0"/>
                      </a:endParaRPr>
                    </a:p>
                  </a:txBody>
                  <a:tcPr marL="6350" marR="6350" marT="6350" marB="0" anchor="ctr"/>
                </a:tc>
                <a:tc>
                  <a:txBody>
                    <a:bodyPr/>
                    <a:lstStyle/>
                    <a:p>
                      <a:pPr algn="ctr" fontAlgn="b"/>
                      <a:r>
                        <a:rPr lang="en-GB" sz="1400" u="none" strike="noStrike">
                          <a:effectLst/>
                        </a:rPr>
                        <a:t>anger</a:t>
                      </a:r>
                      <a:endParaRPr lang="en-GB" sz="1400" b="0" i="0" u="none" strike="noStrike">
                        <a:solidFill>
                          <a:srgbClr val="000000"/>
                        </a:solidFill>
                        <a:effectLst/>
                        <a:latin typeface="Aptos Narrow" panose="020B0004020202020204" pitchFamily="34" charset="0"/>
                      </a:endParaRPr>
                    </a:p>
                  </a:txBody>
                  <a:tcPr marL="6350" marR="6350" marT="6350" marB="0" anchor="ctr"/>
                </a:tc>
                <a:tc>
                  <a:txBody>
                    <a:bodyPr/>
                    <a:lstStyle/>
                    <a:p>
                      <a:pPr algn="ctr" fontAlgn="b"/>
                      <a:r>
                        <a:rPr lang="en-GB" sz="1400" u="none" strike="noStrike">
                          <a:effectLst/>
                        </a:rPr>
                        <a:t>anger</a:t>
                      </a:r>
                      <a:endParaRPr lang="en-GB" sz="1400" b="0" i="0" u="none" strike="noStrike">
                        <a:solidFill>
                          <a:srgbClr val="000000"/>
                        </a:solidFill>
                        <a:effectLst/>
                        <a:latin typeface="Aptos Narrow" panose="020B0004020202020204" pitchFamily="34" charset="0"/>
                      </a:endParaRPr>
                    </a:p>
                  </a:txBody>
                  <a:tcPr marL="6350" marR="6350" marT="6350" marB="0" anchor="ctr"/>
                </a:tc>
                <a:tc>
                  <a:txBody>
                    <a:bodyPr/>
                    <a:lstStyle/>
                    <a:p>
                      <a:pPr algn="ctr" fontAlgn="b"/>
                      <a:r>
                        <a:rPr lang="en-GB" sz="1400" b="1" i="1" u="none" strike="noStrike" dirty="0">
                          <a:effectLst/>
                        </a:rPr>
                        <a:t>anger</a:t>
                      </a:r>
                      <a:endParaRPr lang="en-GB" sz="1400" b="1" i="1" u="none" strike="noStrike" dirty="0">
                        <a:solidFill>
                          <a:srgbClr val="000000"/>
                        </a:solidFill>
                        <a:effectLst/>
                        <a:latin typeface="Aptos Narrow" panose="020B0004020202020204" pitchFamily="34" charset="0"/>
                      </a:endParaRPr>
                    </a:p>
                  </a:txBody>
                  <a:tcPr marL="6350" marR="6350" marT="6350" marB="0" anchor="ctr"/>
                </a:tc>
                <a:extLst>
                  <a:ext uri="{0D108BD9-81ED-4DB2-BD59-A6C34878D82A}">
                    <a16:rowId xmlns:a16="http://schemas.microsoft.com/office/drawing/2014/main" val="3610773142"/>
                  </a:ext>
                </a:extLst>
              </a:tr>
              <a:tr h="584200">
                <a:tc>
                  <a:txBody>
                    <a:bodyPr/>
                    <a:lstStyle/>
                    <a:p>
                      <a:pPr marL="0" algn="l" defTabSz="914400" rtl="0" eaLnBrk="1" fontAlgn="b" latinLnBrk="0" hangingPunct="1"/>
                      <a:r>
                        <a:rPr lang="en-GB" sz="1400" b="1" i="1" u="none" strike="noStrike" kern="1200" dirty="0">
                          <a:solidFill>
                            <a:schemeClr val="tx1"/>
                          </a:solidFill>
                          <a:effectLst/>
                          <a:latin typeface="+mn-lt"/>
                          <a:ea typeface="+mn-ea"/>
                          <a:cs typeface="+mn-cs"/>
                        </a:rPr>
                        <a:t>So they were relieved to see us in the morning, coming back home</a:t>
                      </a:r>
                    </a:p>
                  </a:txBody>
                  <a:tcPr marL="6350" marR="6350" marT="6350" marB="0" anchor="ctr"/>
                </a:tc>
                <a:tc>
                  <a:txBody>
                    <a:bodyPr/>
                    <a:lstStyle/>
                    <a:p>
                      <a:pPr algn="ctr" fontAlgn="b"/>
                      <a:r>
                        <a:rPr lang="en-GB" sz="1400" u="none" strike="noStrike">
                          <a:effectLst/>
                        </a:rPr>
                        <a:t>0.000</a:t>
                      </a:r>
                      <a:endParaRPr lang="en-GB" sz="1400" b="0" i="0" u="none" strike="noStrike">
                        <a:solidFill>
                          <a:srgbClr val="000000"/>
                        </a:solidFill>
                        <a:effectLst/>
                        <a:latin typeface="Aptos Narrow" panose="020B0004020202020204" pitchFamily="34" charset="0"/>
                      </a:endParaRPr>
                    </a:p>
                  </a:txBody>
                  <a:tcPr marL="6350" marR="6350" marT="6350" marB="0" anchor="ctr"/>
                </a:tc>
                <a:tc>
                  <a:txBody>
                    <a:bodyPr/>
                    <a:lstStyle/>
                    <a:p>
                      <a:pPr algn="ctr" fontAlgn="b"/>
                      <a:r>
                        <a:rPr lang="en-GB" sz="1400" u="none" strike="noStrike">
                          <a:effectLst/>
                        </a:rPr>
                        <a:t>0.004</a:t>
                      </a:r>
                      <a:endParaRPr lang="en-GB" sz="1400" b="0" i="0" u="none" strike="noStrike">
                        <a:solidFill>
                          <a:srgbClr val="000000"/>
                        </a:solidFill>
                        <a:effectLst/>
                        <a:latin typeface="Aptos Narrow" panose="020B0004020202020204" pitchFamily="34" charset="0"/>
                      </a:endParaRPr>
                    </a:p>
                  </a:txBody>
                  <a:tcPr marL="6350" marR="6350" marT="6350" marB="0" anchor="ctr"/>
                </a:tc>
                <a:tc>
                  <a:txBody>
                    <a:bodyPr/>
                    <a:lstStyle/>
                    <a:p>
                      <a:pPr algn="ctr" fontAlgn="b"/>
                      <a:r>
                        <a:rPr lang="en-GB" sz="1400" u="none" strike="noStrike">
                          <a:effectLst/>
                        </a:rPr>
                        <a:t>0.002</a:t>
                      </a:r>
                      <a:endParaRPr lang="en-GB" sz="1400" b="0" i="0" u="none" strike="noStrike">
                        <a:solidFill>
                          <a:srgbClr val="000000"/>
                        </a:solidFill>
                        <a:effectLst/>
                        <a:latin typeface="Aptos Narrow" panose="020B0004020202020204" pitchFamily="34" charset="0"/>
                      </a:endParaRPr>
                    </a:p>
                  </a:txBody>
                  <a:tcPr marL="6350" marR="6350" marT="6350" marB="0" anchor="ctr"/>
                </a:tc>
                <a:tc>
                  <a:txBody>
                    <a:bodyPr/>
                    <a:lstStyle/>
                    <a:p>
                      <a:pPr algn="ctr" fontAlgn="b"/>
                      <a:r>
                        <a:rPr lang="en-GB" sz="1400" b="1" u="none" strike="noStrike" dirty="0">
                          <a:effectLst/>
                        </a:rPr>
                        <a:t>0.970</a:t>
                      </a:r>
                      <a:endParaRPr lang="en-GB" sz="1400" b="1" i="0" u="none" strike="noStrike" dirty="0">
                        <a:solidFill>
                          <a:srgbClr val="000000"/>
                        </a:solidFill>
                        <a:effectLst/>
                        <a:latin typeface="Aptos Narrow" panose="020B0004020202020204" pitchFamily="34" charset="0"/>
                      </a:endParaRPr>
                    </a:p>
                  </a:txBody>
                  <a:tcPr marL="6350" marR="6350" marT="6350" marB="0" anchor="ctr"/>
                </a:tc>
                <a:tc>
                  <a:txBody>
                    <a:bodyPr/>
                    <a:lstStyle/>
                    <a:p>
                      <a:pPr algn="ctr" fontAlgn="b"/>
                      <a:r>
                        <a:rPr lang="en-GB" sz="1400" u="none" strike="noStrike">
                          <a:effectLst/>
                        </a:rPr>
                        <a:t>joy</a:t>
                      </a:r>
                      <a:endParaRPr lang="en-GB" sz="1400" b="0" i="0" u="none" strike="noStrike">
                        <a:solidFill>
                          <a:srgbClr val="000000"/>
                        </a:solidFill>
                        <a:effectLst/>
                        <a:latin typeface="Aptos Narrow" panose="020B0004020202020204" pitchFamily="34" charset="0"/>
                      </a:endParaRPr>
                    </a:p>
                  </a:txBody>
                  <a:tcPr marL="6350" marR="6350" marT="6350" marB="0" anchor="ctr"/>
                </a:tc>
                <a:tc>
                  <a:txBody>
                    <a:bodyPr/>
                    <a:lstStyle/>
                    <a:p>
                      <a:pPr algn="ctr" fontAlgn="b"/>
                      <a:r>
                        <a:rPr lang="en-GB" sz="1400" u="none" strike="noStrike">
                          <a:effectLst/>
                        </a:rPr>
                        <a:t>joy</a:t>
                      </a:r>
                      <a:endParaRPr lang="en-GB" sz="1400" b="0" i="0" u="none" strike="noStrike">
                        <a:solidFill>
                          <a:srgbClr val="000000"/>
                        </a:solidFill>
                        <a:effectLst/>
                        <a:latin typeface="Aptos Narrow" panose="020B0004020202020204" pitchFamily="34" charset="0"/>
                      </a:endParaRPr>
                    </a:p>
                  </a:txBody>
                  <a:tcPr marL="6350" marR="6350" marT="6350" marB="0" anchor="ctr"/>
                </a:tc>
                <a:tc>
                  <a:txBody>
                    <a:bodyPr/>
                    <a:lstStyle/>
                    <a:p>
                      <a:pPr algn="ctr" fontAlgn="b"/>
                      <a:r>
                        <a:rPr lang="en-GB" sz="1400" u="none" strike="noStrike">
                          <a:effectLst/>
                        </a:rPr>
                        <a:t>joy</a:t>
                      </a:r>
                      <a:endParaRPr lang="en-GB" sz="1400" b="0" i="0" u="none" strike="noStrike">
                        <a:solidFill>
                          <a:srgbClr val="000000"/>
                        </a:solidFill>
                        <a:effectLst/>
                        <a:latin typeface="Aptos Narrow" panose="020B0004020202020204" pitchFamily="34" charset="0"/>
                      </a:endParaRPr>
                    </a:p>
                  </a:txBody>
                  <a:tcPr marL="6350" marR="6350" marT="6350" marB="0" anchor="ctr"/>
                </a:tc>
                <a:tc>
                  <a:txBody>
                    <a:bodyPr/>
                    <a:lstStyle/>
                    <a:p>
                      <a:pPr algn="ctr" fontAlgn="b"/>
                      <a:r>
                        <a:rPr lang="en-GB" sz="1400" b="1" i="1" u="none" strike="noStrike" dirty="0">
                          <a:effectLst/>
                        </a:rPr>
                        <a:t>joy</a:t>
                      </a:r>
                      <a:endParaRPr lang="en-GB" sz="1400" b="1" i="1" u="none" strike="noStrike" dirty="0">
                        <a:solidFill>
                          <a:srgbClr val="000000"/>
                        </a:solidFill>
                        <a:effectLst/>
                        <a:latin typeface="Aptos Narrow" panose="020B0004020202020204" pitchFamily="34" charset="0"/>
                      </a:endParaRPr>
                    </a:p>
                  </a:txBody>
                  <a:tcPr marL="6350" marR="6350" marT="6350" marB="0" anchor="ctr"/>
                </a:tc>
                <a:extLst>
                  <a:ext uri="{0D108BD9-81ED-4DB2-BD59-A6C34878D82A}">
                    <a16:rowId xmlns:a16="http://schemas.microsoft.com/office/drawing/2014/main" val="2404025478"/>
                  </a:ext>
                </a:extLst>
              </a:tr>
              <a:tr h="584200">
                <a:tc>
                  <a:txBody>
                    <a:bodyPr/>
                    <a:lstStyle/>
                    <a:p>
                      <a:pPr marL="0" algn="l" defTabSz="914400" rtl="0" eaLnBrk="1" fontAlgn="b" latinLnBrk="0" hangingPunct="1"/>
                      <a:r>
                        <a:rPr lang="en-GB" sz="1400" b="1" i="1" u="none" strike="noStrike" kern="1200" dirty="0">
                          <a:solidFill>
                            <a:schemeClr val="tx1"/>
                          </a:solidFill>
                          <a:effectLst/>
                          <a:latin typeface="+mn-lt"/>
                          <a:ea typeface="+mn-ea"/>
                          <a:cs typeface="+mn-cs"/>
                        </a:rPr>
                        <a:t>They drove him out, out of the camp, and they said, go back</a:t>
                      </a:r>
                    </a:p>
                  </a:txBody>
                  <a:tcPr marL="6350" marR="6350" marT="6350" marB="0" anchor="ctr"/>
                </a:tc>
                <a:tc>
                  <a:txBody>
                    <a:bodyPr/>
                    <a:lstStyle/>
                    <a:p>
                      <a:pPr algn="ctr" fontAlgn="b"/>
                      <a:r>
                        <a:rPr lang="en-GB" sz="1400" u="none" strike="noStrike" dirty="0">
                          <a:effectLst/>
                        </a:rPr>
                        <a:t>0.067</a:t>
                      </a:r>
                      <a:endParaRPr lang="en-GB" sz="1400" b="0" i="0" u="none" strike="noStrike" dirty="0">
                        <a:solidFill>
                          <a:srgbClr val="000000"/>
                        </a:solidFill>
                        <a:effectLst/>
                        <a:latin typeface="Aptos Narrow" panose="020B0004020202020204" pitchFamily="34" charset="0"/>
                      </a:endParaRPr>
                    </a:p>
                  </a:txBody>
                  <a:tcPr marL="6350" marR="6350" marT="6350" marB="0" anchor="ctr"/>
                </a:tc>
                <a:tc>
                  <a:txBody>
                    <a:bodyPr/>
                    <a:lstStyle/>
                    <a:p>
                      <a:pPr algn="ctr" fontAlgn="b"/>
                      <a:r>
                        <a:rPr lang="en-GB" sz="1400" u="none" strike="noStrike" dirty="0">
                          <a:effectLst/>
                        </a:rPr>
                        <a:t>0.023</a:t>
                      </a:r>
                      <a:endParaRPr lang="en-GB" sz="1400" b="0" i="0" u="none" strike="noStrike" dirty="0">
                        <a:solidFill>
                          <a:srgbClr val="000000"/>
                        </a:solidFill>
                        <a:effectLst/>
                        <a:latin typeface="Aptos Narrow" panose="020B0004020202020204" pitchFamily="34" charset="0"/>
                      </a:endParaRPr>
                    </a:p>
                  </a:txBody>
                  <a:tcPr marL="6350" marR="6350" marT="6350" marB="0" anchor="ctr"/>
                </a:tc>
                <a:tc>
                  <a:txBody>
                    <a:bodyPr/>
                    <a:lstStyle/>
                    <a:p>
                      <a:pPr algn="ctr" fontAlgn="b"/>
                      <a:r>
                        <a:rPr lang="en-GB" sz="1400" u="none" strike="noStrike" dirty="0">
                          <a:effectLst/>
                        </a:rPr>
                        <a:t>0.353</a:t>
                      </a:r>
                      <a:endParaRPr lang="en-GB" sz="1400" b="0" i="0" u="none" strike="noStrike" dirty="0">
                        <a:solidFill>
                          <a:srgbClr val="000000"/>
                        </a:solidFill>
                        <a:effectLst/>
                        <a:latin typeface="Aptos Narrow" panose="020B0004020202020204" pitchFamily="34" charset="0"/>
                      </a:endParaRPr>
                    </a:p>
                  </a:txBody>
                  <a:tcPr marL="6350" marR="6350" marT="6350" marB="0" anchor="ctr"/>
                </a:tc>
                <a:tc>
                  <a:txBody>
                    <a:bodyPr/>
                    <a:lstStyle/>
                    <a:p>
                      <a:pPr algn="ctr" fontAlgn="b"/>
                      <a:r>
                        <a:rPr lang="en-GB" sz="1400" u="none" strike="noStrike" dirty="0">
                          <a:effectLst/>
                        </a:rPr>
                        <a:t>0.007</a:t>
                      </a:r>
                      <a:endParaRPr lang="en-GB" sz="1400" b="0" i="0" u="none" strike="noStrike" dirty="0">
                        <a:solidFill>
                          <a:srgbClr val="000000"/>
                        </a:solidFill>
                        <a:effectLst/>
                        <a:latin typeface="Aptos Narrow" panose="020B0004020202020204" pitchFamily="34" charset="0"/>
                      </a:endParaRPr>
                    </a:p>
                  </a:txBody>
                  <a:tcPr marL="6350" marR="6350" marT="6350" marB="0" anchor="ctr"/>
                </a:tc>
                <a:tc>
                  <a:txBody>
                    <a:bodyPr/>
                    <a:lstStyle/>
                    <a:p>
                      <a:pPr algn="ctr" fontAlgn="b"/>
                      <a:r>
                        <a:rPr lang="en-GB" sz="1400" u="none" strike="noStrike" dirty="0">
                          <a:effectLst/>
                        </a:rPr>
                        <a:t>anger</a:t>
                      </a:r>
                      <a:endParaRPr lang="en-GB" sz="1400" b="0" i="0" u="none" strike="noStrike" dirty="0">
                        <a:solidFill>
                          <a:srgbClr val="000000"/>
                        </a:solidFill>
                        <a:effectLst/>
                        <a:latin typeface="Aptos Narrow" panose="020B0004020202020204" pitchFamily="34" charset="0"/>
                      </a:endParaRPr>
                    </a:p>
                  </a:txBody>
                  <a:tcPr marL="6350" marR="6350" marT="6350" marB="0" anchor="ctr"/>
                </a:tc>
                <a:tc>
                  <a:txBody>
                    <a:bodyPr/>
                    <a:lstStyle/>
                    <a:p>
                      <a:pPr algn="ctr" fontAlgn="b"/>
                      <a:r>
                        <a:rPr lang="en-GB" sz="1400" u="none" strike="noStrike" dirty="0">
                          <a:effectLst/>
                        </a:rPr>
                        <a:t>fear</a:t>
                      </a:r>
                      <a:endParaRPr lang="en-GB" sz="1400" b="0" i="0" u="none" strike="noStrike" dirty="0">
                        <a:solidFill>
                          <a:srgbClr val="000000"/>
                        </a:solidFill>
                        <a:effectLst/>
                        <a:latin typeface="Aptos Narrow" panose="020B0004020202020204" pitchFamily="34" charset="0"/>
                      </a:endParaRPr>
                    </a:p>
                  </a:txBody>
                  <a:tcPr marL="6350" marR="6350" marT="6350" marB="0" anchor="ctr"/>
                </a:tc>
                <a:tc>
                  <a:txBody>
                    <a:bodyPr/>
                    <a:lstStyle/>
                    <a:p>
                      <a:pPr algn="ctr" fontAlgn="b"/>
                      <a:r>
                        <a:rPr lang="en-GB" sz="1400" u="none" strike="noStrike" dirty="0">
                          <a:effectLst/>
                        </a:rPr>
                        <a:t>sad</a:t>
                      </a:r>
                      <a:endParaRPr lang="en-GB" sz="1400" b="0" i="0" u="none" strike="noStrike" dirty="0">
                        <a:solidFill>
                          <a:srgbClr val="000000"/>
                        </a:solidFill>
                        <a:effectLst/>
                        <a:latin typeface="Aptos Narrow" panose="020B0004020202020204" pitchFamily="34" charset="0"/>
                      </a:endParaRPr>
                    </a:p>
                  </a:txBody>
                  <a:tcPr marL="6350" marR="6350" marT="6350" marB="0" anchor="ctr"/>
                </a:tc>
                <a:tc>
                  <a:txBody>
                    <a:bodyPr/>
                    <a:lstStyle/>
                    <a:p>
                      <a:pPr algn="ctr" fontAlgn="b"/>
                      <a:r>
                        <a:rPr lang="en-GB" sz="1400" b="1" i="1" u="none" strike="noStrike" dirty="0">
                          <a:effectLst/>
                        </a:rPr>
                        <a:t>none</a:t>
                      </a:r>
                      <a:endParaRPr lang="en-GB" sz="1400" b="1" i="1" u="none" strike="noStrike" dirty="0">
                        <a:solidFill>
                          <a:srgbClr val="000000"/>
                        </a:solidFill>
                        <a:effectLst/>
                        <a:latin typeface="Aptos Narrow" panose="020B0004020202020204" pitchFamily="34" charset="0"/>
                      </a:endParaRPr>
                    </a:p>
                  </a:txBody>
                  <a:tcPr marL="6350" marR="6350" marT="6350" marB="0" anchor="ctr"/>
                </a:tc>
                <a:extLst>
                  <a:ext uri="{0D108BD9-81ED-4DB2-BD59-A6C34878D82A}">
                    <a16:rowId xmlns:a16="http://schemas.microsoft.com/office/drawing/2014/main" val="3333848785"/>
                  </a:ext>
                </a:extLst>
              </a:tr>
            </a:tbl>
          </a:graphicData>
        </a:graphic>
      </p:graphicFrame>
    </p:spTree>
    <p:extLst>
      <p:ext uri="{BB962C8B-B14F-4D97-AF65-F5344CB8AC3E}">
        <p14:creationId xmlns:p14="http://schemas.microsoft.com/office/powerpoint/2010/main" val="8431992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979BB2-58A3-7DA5-7829-4DAC4D067650}"/>
              </a:ext>
            </a:extLst>
          </p:cNvPr>
          <p:cNvSpPr>
            <a:spLocks noGrp="1"/>
          </p:cNvSpPr>
          <p:nvPr>
            <p:ph type="title"/>
          </p:nvPr>
        </p:nvSpPr>
        <p:spPr/>
        <p:txBody>
          <a:bodyPr/>
          <a:lstStyle/>
          <a:p>
            <a:r>
              <a:rPr lang="en-GB" dirty="0"/>
              <a:t>‘Voted’ vs other models</a:t>
            </a:r>
          </a:p>
        </p:txBody>
      </p:sp>
      <p:pic>
        <p:nvPicPr>
          <p:cNvPr id="5" name="Content Placeholder 4" descr="A blue squares with black text&#10;&#10;Description automatically generated">
            <a:extLst>
              <a:ext uri="{FF2B5EF4-FFF2-40B4-BE49-F238E27FC236}">
                <a16:creationId xmlns:a16="http://schemas.microsoft.com/office/drawing/2014/main" id="{E7125FB9-835B-C6E8-3374-0F3FC0F910A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69124" y="2403231"/>
            <a:ext cx="10589848" cy="3176954"/>
          </a:xfrm>
        </p:spPr>
      </p:pic>
    </p:spTree>
    <p:extLst>
      <p:ext uri="{BB962C8B-B14F-4D97-AF65-F5344CB8AC3E}">
        <p14:creationId xmlns:p14="http://schemas.microsoft.com/office/powerpoint/2010/main" val="2906721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0D95A-5FE4-3FF5-C162-337E3BA8DE7A}"/>
              </a:ext>
            </a:extLst>
          </p:cNvPr>
          <p:cNvSpPr>
            <a:spLocks noGrp="1"/>
          </p:cNvSpPr>
          <p:nvPr>
            <p:ph type="title"/>
          </p:nvPr>
        </p:nvSpPr>
        <p:spPr/>
        <p:txBody>
          <a:bodyPr/>
          <a:lstStyle/>
          <a:p>
            <a:r>
              <a:rPr lang="en-GB" dirty="0"/>
              <a:t>Emotion counts by models</a:t>
            </a:r>
          </a:p>
        </p:txBody>
      </p:sp>
      <p:pic>
        <p:nvPicPr>
          <p:cNvPr id="5" name="Content Placeholder 4" descr="A graph of different colored bars&#10;&#10;Description automatically generated">
            <a:extLst>
              <a:ext uri="{FF2B5EF4-FFF2-40B4-BE49-F238E27FC236}">
                <a16:creationId xmlns:a16="http://schemas.microsoft.com/office/drawing/2014/main" id="{564B86EC-4526-06C6-4562-029A1022E9D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690688"/>
            <a:ext cx="10515600" cy="3980039"/>
          </a:xfrm>
        </p:spPr>
      </p:pic>
    </p:spTree>
    <p:extLst>
      <p:ext uri="{BB962C8B-B14F-4D97-AF65-F5344CB8AC3E}">
        <p14:creationId xmlns:p14="http://schemas.microsoft.com/office/powerpoint/2010/main" val="10229507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4EAA46-073F-6C41-5A71-58E7C5896505}"/>
              </a:ext>
            </a:extLst>
          </p:cNvPr>
          <p:cNvSpPr>
            <a:spLocks noGrp="1"/>
          </p:cNvSpPr>
          <p:nvPr>
            <p:ph type="title"/>
          </p:nvPr>
        </p:nvSpPr>
        <p:spPr/>
        <p:txBody>
          <a:bodyPr/>
          <a:lstStyle/>
          <a:p>
            <a:r>
              <a:rPr lang="en-GB" dirty="0"/>
              <a:t>The journey of ‘fear’</a:t>
            </a:r>
          </a:p>
        </p:txBody>
      </p:sp>
      <p:pic>
        <p:nvPicPr>
          <p:cNvPr id="1026" name="Picture 2">
            <a:extLst>
              <a:ext uri="{FF2B5EF4-FFF2-40B4-BE49-F238E27FC236}">
                <a16:creationId xmlns:a16="http://schemas.microsoft.com/office/drawing/2014/main" id="{DBE32BF1-CCD0-A249-7C4D-8D2B2BBA0866}"/>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838134" y="1631770"/>
            <a:ext cx="8436832" cy="45692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07779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9CE8BC-806F-EC9A-D26E-CA7A1E11C616}"/>
              </a:ext>
            </a:extLst>
          </p:cNvPr>
          <p:cNvSpPr>
            <a:spLocks noGrp="1"/>
          </p:cNvSpPr>
          <p:nvPr>
            <p:ph type="title"/>
          </p:nvPr>
        </p:nvSpPr>
        <p:spPr/>
        <p:txBody>
          <a:bodyPr/>
          <a:lstStyle/>
          <a:p>
            <a:r>
              <a:rPr lang="en-GB" dirty="0"/>
              <a:t>The journey of all emotion</a:t>
            </a:r>
          </a:p>
        </p:txBody>
      </p:sp>
      <p:pic>
        <p:nvPicPr>
          <p:cNvPr id="5" name="Content Placeholder 4">
            <a:extLst>
              <a:ext uri="{FF2B5EF4-FFF2-40B4-BE49-F238E27FC236}">
                <a16:creationId xmlns:a16="http://schemas.microsoft.com/office/drawing/2014/main" id="{FD509B48-F769-19A6-2644-42E7B8F431E7}"/>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4071" b="3584"/>
          <a:stretch/>
        </p:blipFill>
        <p:spPr>
          <a:xfrm>
            <a:off x="838200" y="1507254"/>
            <a:ext cx="9127878" cy="4803111"/>
          </a:xfrm>
        </p:spPr>
      </p:pic>
    </p:spTree>
    <p:extLst>
      <p:ext uri="{BB962C8B-B14F-4D97-AF65-F5344CB8AC3E}">
        <p14:creationId xmlns:p14="http://schemas.microsoft.com/office/powerpoint/2010/main" val="309062883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B1BDC2-D036-47D9-7349-4984544AFC59}"/>
              </a:ext>
            </a:extLst>
          </p:cNvPr>
          <p:cNvSpPr>
            <a:spLocks noGrp="1"/>
          </p:cNvSpPr>
          <p:nvPr>
            <p:ph type="title"/>
          </p:nvPr>
        </p:nvSpPr>
        <p:spPr/>
        <p:txBody>
          <a:bodyPr/>
          <a:lstStyle/>
          <a:p>
            <a:r>
              <a:rPr lang="en-GB" dirty="0"/>
              <a:t>Also…emotions and places???</a:t>
            </a:r>
          </a:p>
        </p:txBody>
      </p:sp>
      <p:pic>
        <p:nvPicPr>
          <p:cNvPr id="5" name="Content Placeholder 4">
            <a:extLst>
              <a:ext uri="{FF2B5EF4-FFF2-40B4-BE49-F238E27FC236}">
                <a16:creationId xmlns:a16="http://schemas.microsoft.com/office/drawing/2014/main" id="{1BA3E2DC-DF72-5ECD-1518-079BF5C7B570}"/>
              </a:ext>
            </a:extLst>
          </p:cNvPr>
          <p:cNvPicPr>
            <a:picLocks noGrp="1" noChangeAspect="1"/>
          </p:cNvPicPr>
          <p:nvPr>
            <p:ph idx="1"/>
          </p:nvPr>
        </p:nvPicPr>
        <p:blipFill>
          <a:blip r:embed="rId3"/>
          <a:stretch>
            <a:fillRect/>
          </a:stretch>
        </p:blipFill>
        <p:spPr>
          <a:xfrm>
            <a:off x="1853864" y="1532413"/>
            <a:ext cx="7999600" cy="4493709"/>
          </a:xfrm>
        </p:spPr>
      </p:pic>
    </p:spTree>
    <p:extLst>
      <p:ext uri="{BB962C8B-B14F-4D97-AF65-F5344CB8AC3E}">
        <p14:creationId xmlns:p14="http://schemas.microsoft.com/office/powerpoint/2010/main" val="8563908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E6A288-45D6-A772-76B7-29B43689979B}"/>
              </a:ext>
            </a:extLst>
          </p:cNvPr>
          <p:cNvSpPr>
            <a:spLocks noGrp="1"/>
          </p:cNvSpPr>
          <p:nvPr>
            <p:ph type="title"/>
          </p:nvPr>
        </p:nvSpPr>
        <p:spPr/>
        <p:txBody>
          <a:bodyPr/>
          <a:lstStyle/>
          <a:p>
            <a:r>
              <a:rPr lang="en-GB" dirty="0"/>
              <a:t>Corpus of Lake District Writing</a:t>
            </a:r>
          </a:p>
        </p:txBody>
      </p:sp>
      <p:sp>
        <p:nvSpPr>
          <p:cNvPr id="3" name="Content Placeholder 2">
            <a:extLst>
              <a:ext uri="{FF2B5EF4-FFF2-40B4-BE49-F238E27FC236}">
                <a16:creationId xmlns:a16="http://schemas.microsoft.com/office/drawing/2014/main" id="{5C6EB49F-E679-1D5C-63AD-F2A5A0B5386E}"/>
              </a:ext>
            </a:extLst>
          </p:cNvPr>
          <p:cNvSpPr>
            <a:spLocks noGrp="1"/>
          </p:cNvSpPr>
          <p:nvPr>
            <p:ph sz="half" idx="2"/>
          </p:nvPr>
        </p:nvSpPr>
        <p:spPr>
          <a:xfrm>
            <a:off x="836612" y="1618064"/>
            <a:ext cx="7404005" cy="2772004"/>
          </a:xfrm>
        </p:spPr>
        <p:txBody>
          <a:bodyPr>
            <a:normAutofit fontScale="85000" lnSpcReduction="20000"/>
          </a:bodyPr>
          <a:lstStyle/>
          <a:p>
            <a:r>
              <a:rPr lang="en-GB" dirty="0"/>
              <a:t>Comprises 80 texts and around 1.5 million</a:t>
            </a:r>
          </a:p>
          <a:p>
            <a:r>
              <a:rPr lang="en-GB" dirty="0"/>
              <a:t>Texts created between 1622 – 1900</a:t>
            </a:r>
          </a:p>
          <a:p>
            <a:r>
              <a:rPr lang="en-GB" dirty="0"/>
              <a:t>Containing travel literature, fiction, histories, letters, and diaries.</a:t>
            </a:r>
          </a:p>
          <a:p>
            <a:r>
              <a:rPr lang="en-GB" dirty="0"/>
              <a:t>Includes works by well-known Lake Poets</a:t>
            </a:r>
          </a:p>
          <a:p>
            <a:pPr lvl="1"/>
            <a:r>
              <a:rPr lang="en-GB" dirty="0"/>
              <a:t>e.g. William Wordsworth and Samuel Taylor Coleridge.</a:t>
            </a:r>
          </a:p>
          <a:p>
            <a:r>
              <a:rPr lang="en-GB" dirty="0"/>
              <a:t>Also accounts by prominent writers such as Daniel Defoe and Celia Fiennes</a:t>
            </a:r>
          </a:p>
        </p:txBody>
      </p:sp>
      <p:sp>
        <p:nvSpPr>
          <p:cNvPr id="4" name="TextBox 3">
            <a:extLst>
              <a:ext uri="{FF2B5EF4-FFF2-40B4-BE49-F238E27FC236}">
                <a16:creationId xmlns:a16="http://schemas.microsoft.com/office/drawing/2014/main" id="{AD734B6A-4D74-0679-2EF4-08865CA8F0FE}"/>
              </a:ext>
            </a:extLst>
          </p:cNvPr>
          <p:cNvSpPr txBox="1"/>
          <p:nvPr/>
        </p:nvSpPr>
        <p:spPr>
          <a:xfrm>
            <a:off x="5739788" y="6537292"/>
            <a:ext cx="6452212" cy="307777"/>
          </a:xfrm>
          <a:prstGeom prst="rect">
            <a:avLst/>
          </a:prstGeom>
          <a:noFill/>
        </p:spPr>
        <p:txBody>
          <a:bodyPr wrap="square" rtlCol="0">
            <a:spAutoFit/>
          </a:bodyPr>
          <a:lstStyle/>
          <a:p>
            <a:r>
              <a:rPr lang="en-GB" sz="1400" dirty="0"/>
              <a:t>CLDW: Lake District Corpus Repository (</a:t>
            </a:r>
            <a:r>
              <a:rPr lang="en-GB" sz="1400" dirty="0">
                <a:hlinkClick r:id="rId2"/>
              </a:rPr>
              <a:t>https://github.com/UCREL/LakeDistrictCorpus</a:t>
            </a:r>
            <a:r>
              <a:rPr lang="en-GB" sz="1400" dirty="0"/>
              <a:t>)</a:t>
            </a:r>
          </a:p>
        </p:txBody>
      </p:sp>
      <p:pic>
        <p:nvPicPr>
          <p:cNvPr id="13" name="Picture 12">
            <a:hlinkClick r:id="rId3"/>
            <a:extLst>
              <a:ext uri="{FF2B5EF4-FFF2-40B4-BE49-F238E27FC236}">
                <a16:creationId xmlns:a16="http://schemas.microsoft.com/office/drawing/2014/main" id="{6FDF14EC-648F-4873-BAF6-9229D0A71751}"/>
              </a:ext>
            </a:extLst>
          </p:cNvPr>
          <p:cNvPicPr>
            <a:picLocks noChangeAspect="1"/>
          </p:cNvPicPr>
          <p:nvPr/>
        </p:nvPicPr>
        <p:blipFill>
          <a:blip r:embed="rId4"/>
          <a:stretch>
            <a:fillRect/>
          </a:stretch>
        </p:blipFill>
        <p:spPr>
          <a:xfrm>
            <a:off x="9055866" y="1119143"/>
            <a:ext cx="2857946" cy="4800675"/>
          </a:xfrm>
          <a:prstGeom prst="rect">
            <a:avLst/>
          </a:prstGeom>
          <a:ln>
            <a:noFill/>
          </a:ln>
          <a:effectLst>
            <a:outerShdw blurRad="292100" dist="139700" dir="2700000" algn="tl" rotWithShape="0">
              <a:srgbClr val="333333">
                <a:alpha val="65000"/>
              </a:srgbClr>
            </a:outerShdw>
          </a:effectLst>
        </p:spPr>
      </p:pic>
      <p:sp>
        <p:nvSpPr>
          <p:cNvPr id="14" name="TextBox 13">
            <a:extLst>
              <a:ext uri="{FF2B5EF4-FFF2-40B4-BE49-F238E27FC236}">
                <a16:creationId xmlns:a16="http://schemas.microsoft.com/office/drawing/2014/main" id="{597F2F5E-C467-8440-6416-EE731E1C8023}"/>
              </a:ext>
            </a:extLst>
          </p:cNvPr>
          <p:cNvSpPr txBox="1"/>
          <p:nvPr/>
        </p:nvSpPr>
        <p:spPr>
          <a:xfrm>
            <a:off x="9055866" y="6000087"/>
            <a:ext cx="2711704" cy="523220"/>
          </a:xfrm>
          <a:prstGeom prst="rect">
            <a:avLst/>
          </a:prstGeom>
          <a:noFill/>
        </p:spPr>
        <p:txBody>
          <a:bodyPr wrap="none" rtlCol="0">
            <a:spAutoFit/>
          </a:bodyPr>
          <a:lstStyle/>
          <a:p>
            <a:r>
              <a:rPr lang="en-GB" sz="1400" b="1" dirty="0">
                <a:hlinkClick r:id="rId3"/>
              </a:rPr>
              <a:t>The English Lakes</a:t>
            </a:r>
            <a:r>
              <a:rPr lang="en-GB" sz="1400" b="1" dirty="0"/>
              <a:t> </a:t>
            </a:r>
          </a:p>
          <a:p>
            <a:r>
              <a:rPr lang="en-GB" sz="1400" dirty="0"/>
              <a:t>– by Thomas Nelson &amp; Sons (1857)</a:t>
            </a:r>
          </a:p>
        </p:txBody>
      </p:sp>
      <p:pic>
        <p:nvPicPr>
          <p:cNvPr id="18" name="Picture 17">
            <a:extLst>
              <a:ext uri="{FF2B5EF4-FFF2-40B4-BE49-F238E27FC236}">
                <a16:creationId xmlns:a16="http://schemas.microsoft.com/office/drawing/2014/main" id="{4A1E7596-2D8B-787F-E06D-B067573EC13E}"/>
              </a:ext>
            </a:extLst>
          </p:cNvPr>
          <p:cNvPicPr>
            <a:picLocks noChangeAspect="1"/>
          </p:cNvPicPr>
          <p:nvPr/>
        </p:nvPicPr>
        <p:blipFill>
          <a:blip r:embed="rId5"/>
          <a:stretch>
            <a:fillRect/>
          </a:stretch>
        </p:blipFill>
        <p:spPr>
          <a:xfrm>
            <a:off x="1197970" y="4632588"/>
            <a:ext cx="2351009" cy="1393640"/>
          </a:xfrm>
          <a:prstGeom prst="rect">
            <a:avLst/>
          </a:prstGeom>
          <a:ln>
            <a:noFill/>
          </a:ln>
          <a:effectLst>
            <a:outerShdw blurRad="292100" dist="139700" dir="2700000" algn="tl" rotWithShape="0">
              <a:srgbClr val="333333">
                <a:alpha val="65000"/>
              </a:srgbClr>
            </a:outerShdw>
          </a:effectLst>
        </p:spPr>
      </p:pic>
      <p:pic>
        <p:nvPicPr>
          <p:cNvPr id="20" name="Picture 19">
            <a:extLst>
              <a:ext uri="{FF2B5EF4-FFF2-40B4-BE49-F238E27FC236}">
                <a16:creationId xmlns:a16="http://schemas.microsoft.com/office/drawing/2014/main" id="{C5B4A8D4-9575-A673-7A8F-C0E7B05E9EDF}"/>
              </a:ext>
            </a:extLst>
          </p:cNvPr>
          <p:cNvPicPr>
            <a:picLocks noChangeAspect="1"/>
          </p:cNvPicPr>
          <p:nvPr/>
        </p:nvPicPr>
        <p:blipFill>
          <a:blip r:embed="rId6"/>
          <a:stretch>
            <a:fillRect/>
          </a:stretch>
        </p:blipFill>
        <p:spPr>
          <a:xfrm>
            <a:off x="3659957" y="4632587"/>
            <a:ext cx="2349744" cy="1393641"/>
          </a:xfrm>
          <a:prstGeom prst="rect">
            <a:avLst/>
          </a:prstGeom>
          <a:ln>
            <a:noFill/>
          </a:ln>
          <a:effectLst>
            <a:outerShdw blurRad="292100" dist="139700" dir="2700000" algn="tl" rotWithShape="0">
              <a:srgbClr val="333333">
                <a:alpha val="65000"/>
              </a:srgbClr>
            </a:outerShdw>
          </a:effectLst>
        </p:spPr>
      </p:pic>
      <p:pic>
        <p:nvPicPr>
          <p:cNvPr id="22" name="Picture 21">
            <a:extLst>
              <a:ext uri="{FF2B5EF4-FFF2-40B4-BE49-F238E27FC236}">
                <a16:creationId xmlns:a16="http://schemas.microsoft.com/office/drawing/2014/main" id="{E00A1CC4-BC57-F92D-248B-9016FEF8F29C}"/>
              </a:ext>
            </a:extLst>
          </p:cNvPr>
          <p:cNvPicPr>
            <a:picLocks noChangeAspect="1"/>
          </p:cNvPicPr>
          <p:nvPr/>
        </p:nvPicPr>
        <p:blipFill>
          <a:blip r:embed="rId7"/>
          <a:stretch>
            <a:fillRect/>
          </a:stretch>
        </p:blipFill>
        <p:spPr>
          <a:xfrm>
            <a:off x="6120679" y="4632587"/>
            <a:ext cx="2540619" cy="139364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31305328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31E41-D3ED-E5B9-8F23-7E09D5FCA320}"/>
              </a:ext>
            </a:extLst>
          </p:cNvPr>
          <p:cNvSpPr>
            <a:spLocks noGrp="1"/>
          </p:cNvSpPr>
          <p:nvPr>
            <p:ph type="title"/>
          </p:nvPr>
        </p:nvSpPr>
        <p:spPr/>
        <p:txBody>
          <a:bodyPr/>
          <a:lstStyle/>
          <a:p>
            <a:r>
              <a:rPr lang="en-GB" b="1" dirty="0">
                <a:latin typeface="Calibri" panose="020F0502020204030204" pitchFamily="34" charset="0"/>
                <a:ea typeface="Calibri" panose="020F0502020204030204" pitchFamily="34" charset="0"/>
                <a:cs typeface="Calibri" panose="020F0502020204030204" pitchFamily="34" charset="0"/>
              </a:rPr>
              <a:t>Automatic Emotion Detection </a:t>
            </a:r>
          </a:p>
        </p:txBody>
      </p:sp>
      <p:sp>
        <p:nvSpPr>
          <p:cNvPr id="3" name="Content Placeholder 2">
            <a:extLst>
              <a:ext uri="{FF2B5EF4-FFF2-40B4-BE49-F238E27FC236}">
                <a16:creationId xmlns:a16="http://schemas.microsoft.com/office/drawing/2014/main" id="{334E2C6B-F9D3-B8C6-4259-35AA1FE1D9E0}"/>
              </a:ext>
            </a:extLst>
          </p:cNvPr>
          <p:cNvSpPr>
            <a:spLocks noGrp="1"/>
          </p:cNvSpPr>
          <p:nvPr>
            <p:ph idx="1"/>
          </p:nvPr>
        </p:nvSpPr>
        <p:spPr>
          <a:xfrm>
            <a:off x="838200" y="1576552"/>
            <a:ext cx="10515600" cy="4916323"/>
          </a:xfrm>
        </p:spPr>
        <p:txBody>
          <a:bodyPr>
            <a:normAutofit/>
          </a:bodyPr>
          <a:lstStyle/>
          <a:p>
            <a:r>
              <a:rPr lang="en-GB" dirty="0">
                <a:latin typeface="Calibri" panose="020F0502020204030204" pitchFamily="34" charset="0"/>
                <a:ea typeface="Calibri" panose="020F0502020204030204" pitchFamily="34" charset="0"/>
                <a:cs typeface="Calibri" panose="020F0502020204030204" pitchFamily="34" charset="0"/>
              </a:rPr>
              <a:t>Hard to accurately recognise human emotion, even harder to do it with text.</a:t>
            </a:r>
          </a:p>
          <a:p>
            <a:r>
              <a:rPr lang="en-GB" dirty="0">
                <a:latin typeface="Calibri" panose="020F0502020204030204" pitchFamily="34" charset="0"/>
                <a:ea typeface="Calibri" panose="020F0502020204030204" pitchFamily="34" charset="0"/>
                <a:cs typeface="Calibri" panose="020F0502020204030204" pitchFamily="34" charset="0"/>
              </a:rPr>
              <a:t>Various emotion classification schemes with different granularity.</a:t>
            </a:r>
          </a:p>
          <a:p>
            <a:pPr lvl="1"/>
            <a:r>
              <a:rPr lang="en-GB" b="0" i="1" dirty="0">
                <a:effectLst/>
                <a:highlight>
                  <a:srgbClr val="FFFFFF"/>
                </a:highlight>
                <a:latin typeface="Calibri" panose="020F0502020204030204" pitchFamily="34" charset="0"/>
                <a:ea typeface="Calibri" panose="020F0502020204030204" pitchFamily="34" charset="0"/>
                <a:cs typeface="Calibri" panose="020F0502020204030204" pitchFamily="34" charset="0"/>
              </a:rPr>
              <a:t>Ekman’s scheme contains six categories (excluding neutral);</a:t>
            </a:r>
          </a:p>
          <a:p>
            <a:pPr lvl="1"/>
            <a:r>
              <a:rPr lang="en-GB" b="0" i="1" dirty="0">
                <a:effectLst/>
                <a:highlight>
                  <a:srgbClr val="FFFFFF"/>
                </a:highlight>
                <a:latin typeface="Calibri" panose="020F0502020204030204" pitchFamily="34" charset="0"/>
                <a:ea typeface="Calibri" panose="020F0502020204030204" pitchFamily="34" charset="0"/>
                <a:cs typeface="Calibri" panose="020F0502020204030204" pitchFamily="34" charset="0"/>
              </a:rPr>
              <a:t>Plutchik’s scheme contains eight primary emotions;</a:t>
            </a:r>
          </a:p>
          <a:p>
            <a:pPr lvl="1"/>
            <a:r>
              <a:rPr lang="en-GB" i="1" dirty="0" err="1">
                <a:latin typeface="Calibri" panose="020F0502020204030204" pitchFamily="34" charset="0"/>
                <a:ea typeface="Calibri" panose="020F0502020204030204" pitchFamily="34" charset="0"/>
                <a:cs typeface="Calibri" panose="020F0502020204030204" pitchFamily="34" charset="0"/>
              </a:rPr>
              <a:t>GoEmotion</a:t>
            </a:r>
            <a:r>
              <a:rPr lang="en-GB" i="1" dirty="0">
                <a:latin typeface="Calibri" panose="020F0502020204030204" pitchFamily="34" charset="0"/>
                <a:ea typeface="Calibri" panose="020F0502020204030204" pitchFamily="34" charset="0"/>
                <a:cs typeface="Calibri" panose="020F0502020204030204" pitchFamily="34" charset="0"/>
              </a:rPr>
              <a:t> Scheme contains twenty-seven emotions!</a:t>
            </a:r>
          </a:p>
          <a:p>
            <a:r>
              <a:rPr lang="en-GB" dirty="0">
                <a:latin typeface="Calibri" panose="020F0502020204030204" pitchFamily="34" charset="0"/>
                <a:ea typeface="Calibri" panose="020F0502020204030204" pitchFamily="34" charset="0"/>
                <a:cs typeface="Calibri" panose="020F0502020204030204" pitchFamily="34" charset="0"/>
              </a:rPr>
              <a:t>Emotion classification is partially subjective.</a:t>
            </a:r>
          </a:p>
          <a:p>
            <a:pPr lvl="1"/>
            <a:r>
              <a:rPr lang="en-GB" i="1" dirty="0">
                <a:latin typeface="Calibri" panose="020F0502020204030204" pitchFamily="34" charset="0"/>
                <a:ea typeface="Calibri" panose="020F0502020204030204" pitchFamily="34" charset="0"/>
                <a:cs typeface="Calibri" panose="020F0502020204030204" pitchFamily="34" charset="0"/>
              </a:rPr>
              <a:t>Does “</a:t>
            </a:r>
            <a:r>
              <a:rPr lang="en-GB" b="1" i="1" dirty="0">
                <a:latin typeface="Calibri" panose="020F0502020204030204" pitchFamily="34" charset="0"/>
                <a:ea typeface="Calibri" panose="020F0502020204030204" pitchFamily="34" charset="0"/>
                <a:cs typeface="Calibri" panose="020F0502020204030204" pitchFamily="34" charset="0"/>
              </a:rPr>
              <a:t>surprised</a:t>
            </a:r>
            <a:r>
              <a:rPr lang="en-GB" i="1" dirty="0">
                <a:latin typeface="Calibri" panose="020F0502020204030204" pitchFamily="34" charset="0"/>
                <a:ea typeface="Calibri" panose="020F0502020204030204" pitchFamily="34" charset="0"/>
                <a:cs typeface="Calibri" panose="020F0502020204030204" pitchFamily="34" charset="0"/>
              </a:rPr>
              <a:t>” imply </a:t>
            </a:r>
            <a:r>
              <a:rPr lang="en-GB" b="1" i="1" dirty="0">
                <a:latin typeface="Calibri" panose="020F0502020204030204" pitchFamily="34" charset="0"/>
                <a:ea typeface="Calibri" panose="020F0502020204030204" pitchFamily="34" charset="0"/>
                <a:cs typeface="Calibri" panose="020F0502020204030204" pitchFamily="34" charset="0"/>
              </a:rPr>
              <a:t>happiness</a:t>
            </a:r>
            <a:r>
              <a:rPr lang="en-GB" i="1" dirty="0">
                <a:latin typeface="Calibri" panose="020F0502020204030204" pitchFamily="34" charset="0"/>
                <a:ea typeface="Calibri" panose="020F0502020204030204" pitchFamily="34" charset="0"/>
                <a:cs typeface="Calibri" panose="020F0502020204030204" pitchFamily="34" charset="0"/>
              </a:rPr>
              <a:t> or </a:t>
            </a:r>
            <a:r>
              <a:rPr lang="en-GB" b="1" i="1" dirty="0">
                <a:latin typeface="Calibri" panose="020F0502020204030204" pitchFamily="34" charset="0"/>
                <a:ea typeface="Calibri" panose="020F0502020204030204" pitchFamily="34" charset="0"/>
                <a:cs typeface="Calibri" panose="020F0502020204030204" pitchFamily="34" charset="0"/>
              </a:rPr>
              <a:t>shocking</a:t>
            </a:r>
            <a:r>
              <a:rPr lang="en-GB" i="1" dirty="0">
                <a:latin typeface="Calibri" panose="020F0502020204030204" pitchFamily="34" charset="0"/>
                <a:ea typeface="Calibri" panose="020F0502020204030204" pitchFamily="34" charset="0"/>
                <a:cs typeface="Calibri" panose="020F0502020204030204" pitchFamily="34" charset="0"/>
              </a:rPr>
              <a:t>?</a:t>
            </a:r>
          </a:p>
          <a:p>
            <a:r>
              <a:rPr lang="en-GB" dirty="0">
                <a:latin typeface="Calibri" panose="020F0502020204030204" pitchFamily="34" charset="0"/>
                <a:ea typeface="Calibri" panose="020F0502020204030204" pitchFamily="34" charset="0"/>
                <a:cs typeface="Calibri" panose="020F0502020204030204" pitchFamily="34" charset="0"/>
              </a:rPr>
              <a:t>Different NLP tasks may need different emotion schemes.</a:t>
            </a:r>
          </a:p>
          <a:p>
            <a:pPr lvl="1"/>
            <a:r>
              <a:rPr lang="en-GB" dirty="0">
                <a:latin typeface="Calibri" panose="020F0502020204030204" pitchFamily="34" charset="0"/>
                <a:ea typeface="Calibri" panose="020F0502020204030204" pitchFamily="34" charset="0"/>
                <a:cs typeface="Calibri" panose="020F0502020204030204" pitchFamily="34" charset="0"/>
              </a:rPr>
              <a:t> </a:t>
            </a:r>
            <a:r>
              <a:rPr lang="en-GB" i="1" dirty="0">
                <a:latin typeface="Calibri" panose="020F0502020204030204" pitchFamily="34" charset="0"/>
                <a:ea typeface="Calibri" panose="020F0502020204030204" pitchFamily="34" charset="0"/>
                <a:cs typeface="Calibri" panose="020F0502020204030204" pitchFamily="34" charset="0"/>
              </a:rPr>
              <a:t>How to select a scheme or design a new for a specific task?</a:t>
            </a:r>
          </a:p>
          <a:p>
            <a:pPr lvl="1"/>
            <a:r>
              <a:rPr lang="en-GB" i="1" dirty="0">
                <a:latin typeface="Calibri" panose="020F0502020204030204" pitchFamily="34" charset="0"/>
                <a:ea typeface="Calibri" panose="020F0502020204030204" pitchFamily="34" charset="0"/>
                <a:cs typeface="Calibri" panose="020F0502020204030204" pitchFamily="34" charset="0"/>
              </a:rPr>
              <a:t>LLMs may help to design new ones?</a:t>
            </a:r>
          </a:p>
        </p:txBody>
      </p:sp>
    </p:spTree>
    <p:extLst>
      <p:ext uri="{BB962C8B-B14F-4D97-AF65-F5344CB8AC3E}">
        <p14:creationId xmlns:p14="http://schemas.microsoft.com/office/powerpoint/2010/main" val="25642485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31E41-D3ED-E5B9-8F23-7E09D5FCA320}"/>
              </a:ext>
            </a:extLst>
          </p:cNvPr>
          <p:cNvSpPr>
            <a:spLocks noGrp="1"/>
          </p:cNvSpPr>
          <p:nvPr>
            <p:ph type="title"/>
          </p:nvPr>
        </p:nvSpPr>
        <p:spPr/>
        <p:txBody>
          <a:bodyPr/>
          <a:lstStyle/>
          <a:p>
            <a:r>
              <a:rPr lang="en-GB" b="1" dirty="0">
                <a:latin typeface="Calibri" panose="020F0502020204030204" pitchFamily="34" charset="0"/>
                <a:ea typeface="Calibri" panose="020F0502020204030204" pitchFamily="34" charset="0"/>
                <a:cs typeface="Calibri" panose="020F0502020204030204" pitchFamily="34" charset="0"/>
              </a:rPr>
              <a:t>Related Issues</a:t>
            </a:r>
          </a:p>
        </p:txBody>
      </p:sp>
      <p:sp>
        <p:nvSpPr>
          <p:cNvPr id="3" name="Content Placeholder 2">
            <a:extLst>
              <a:ext uri="{FF2B5EF4-FFF2-40B4-BE49-F238E27FC236}">
                <a16:creationId xmlns:a16="http://schemas.microsoft.com/office/drawing/2014/main" id="{334E2C6B-F9D3-B8C6-4259-35AA1FE1D9E0}"/>
              </a:ext>
            </a:extLst>
          </p:cNvPr>
          <p:cNvSpPr>
            <a:spLocks noGrp="1"/>
          </p:cNvSpPr>
          <p:nvPr>
            <p:ph idx="1"/>
          </p:nvPr>
        </p:nvSpPr>
        <p:spPr>
          <a:xfrm>
            <a:off x="838200" y="1804200"/>
            <a:ext cx="10515600" cy="4486275"/>
          </a:xfrm>
        </p:spPr>
        <p:txBody>
          <a:bodyPr>
            <a:normAutofit fontScale="92500"/>
          </a:bodyPr>
          <a:lstStyle/>
          <a:p>
            <a:r>
              <a:rPr lang="en-GB" dirty="0">
                <a:latin typeface="Calibri" panose="020F0502020204030204" pitchFamily="34" charset="0"/>
                <a:ea typeface="Calibri" panose="020F0502020204030204" pitchFamily="34" charset="0"/>
                <a:cs typeface="Calibri" panose="020F0502020204030204" pitchFamily="34" charset="0"/>
              </a:rPr>
              <a:t>Can LLMs predict emotion?</a:t>
            </a:r>
          </a:p>
          <a:p>
            <a:pPr lvl="1"/>
            <a:r>
              <a:rPr lang="en-GB" dirty="0">
                <a:latin typeface="Calibri" panose="020F0502020204030204" pitchFamily="34" charset="0"/>
                <a:ea typeface="Calibri" panose="020F0502020204030204" pitchFamily="34" charset="0"/>
                <a:cs typeface="Calibri" panose="020F0502020204030204" pitchFamily="34" charset="0"/>
              </a:rPr>
              <a:t>Which categories? How accurately?</a:t>
            </a:r>
          </a:p>
          <a:p>
            <a:r>
              <a:rPr lang="en-GB" dirty="0">
                <a:latin typeface="Calibri" panose="020F0502020204030204" pitchFamily="34" charset="0"/>
                <a:ea typeface="Calibri" panose="020F0502020204030204" pitchFamily="34" charset="0"/>
                <a:cs typeface="Calibri" panose="020F0502020204030204" pitchFamily="34" charset="0"/>
              </a:rPr>
              <a:t>Can we modify Pre-trained LLMs for better performance?</a:t>
            </a:r>
          </a:p>
          <a:p>
            <a:pPr lvl="1"/>
            <a:r>
              <a:rPr lang="en-GB" b="0" dirty="0">
                <a:effectLst/>
                <a:highlight>
                  <a:srgbClr val="FFFFFF"/>
                </a:highlight>
                <a:latin typeface="Calibri" panose="020F0502020204030204" pitchFamily="34" charset="0"/>
                <a:ea typeface="Calibri" panose="020F0502020204030204" pitchFamily="34" charset="0"/>
                <a:cs typeface="Calibri" panose="020F0502020204030204" pitchFamily="34" charset="0"/>
              </a:rPr>
              <a:t>Maybe, but how?</a:t>
            </a:r>
            <a:endParaRPr lang="en-GB" dirty="0">
              <a:latin typeface="Calibri" panose="020F0502020204030204" pitchFamily="34" charset="0"/>
              <a:ea typeface="Calibri" panose="020F0502020204030204" pitchFamily="34" charset="0"/>
              <a:cs typeface="Calibri" panose="020F0502020204030204" pitchFamily="34" charset="0"/>
            </a:endParaRPr>
          </a:p>
          <a:p>
            <a:r>
              <a:rPr lang="en-GB" dirty="0">
                <a:latin typeface="Calibri" panose="020F0502020204030204" pitchFamily="34" charset="0"/>
                <a:ea typeface="Calibri" panose="020F0502020204030204" pitchFamily="34" charset="0"/>
                <a:cs typeface="Calibri" panose="020F0502020204030204" pitchFamily="34" charset="0"/>
              </a:rPr>
              <a:t>Does granularity of emotion scheme affect the LLM performance?</a:t>
            </a:r>
          </a:p>
          <a:p>
            <a:pPr lvl="1"/>
            <a:r>
              <a:rPr lang="en-GB" dirty="0">
                <a:latin typeface="Calibri" panose="020F0502020204030204" pitchFamily="34" charset="0"/>
                <a:ea typeface="Calibri" panose="020F0502020204030204" pitchFamily="34" charset="0"/>
                <a:cs typeface="Calibri" panose="020F0502020204030204" pitchFamily="34" charset="0"/>
              </a:rPr>
              <a:t>Maybe, let’s find out.</a:t>
            </a:r>
          </a:p>
          <a:p>
            <a:r>
              <a:rPr lang="en-GB" b="0" i="0" dirty="0">
                <a:effectLst/>
                <a:highlight>
                  <a:srgbClr val="FFFFFF"/>
                </a:highlight>
                <a:latin typeface="Calibri" panose="020F0502020204030204" pitchFamily="34" charset="0"/>
                <a:ea typeface="Calibri" panose="020F0502020204030204" pitchFamily="34" charset="0"/>
                <a:cs typeface="Calibri" panose="020F0502020204030204" pitchFamily="34" charset="0"/>
              </a:rPr>
              <a:t>Which LLMs perform better for emotion identification?</a:t>
            </a:r>
          </a:p>
          <a:p>
            <a:pPr lvl="1"/>
            <a:r>
              <a:rPr lang="en-GB" dirty="0">
                <a:highlight>
                  <a:srgbClr val="FFFFFF"/>
                </a:highlight>
                <a:latin typeface="Calibri" panose="020F0502020204030204" pitchFamily="34" charset="0"/>
                <a:ea typeface="Calibri" panose="020F0502020204030204" pitchFamily="34" charset="0"/>
                <a:cs typeface="Calibri" panose="020F0502020204030204" pitchFamily="34" charset="0"/>
              </a:rPr>
              <a:t>we don’t know exactly, let’s compare them.</a:t>
            </a:r>
            <a:endParaRPr lang="en-GB" b="0" i="0" dirty="0">
              <a:effectLst/>
              <a:highlight>
                <a:srgbClr val="FFFFFF"/>
              </a:highlight>
              <a:latin typeface="Calibri" panose="020F0502020204030204" pitchFamily="34" charset="0"/>
              <a:ea typeface="Calibri" panose="020F0502020204030204" pitchFamily="34" charset="0"/>
              <a:cs typeface="Calibri" panose="020F0502020204030204" pitchFamily="34" charset="0"/>
            </a:endParaRPr>
          </a:p>
          <a:p>
            <a:pPr marL="0" indent="0" algn="ctr">
              <a:buNone/>
            </a:pPr>
            <a:r>
              <a:rPr lang="en-GB" b="1" i="1" dirty="0">
                <a:latin typeface="Calibri" panose="020F0502020204030204" pitchFamily="34" charset="0"/>
                <a:ea typeface="Calibri" panose="020F0502020204030204" pitchFamily="34" charset="0"/>
                <a:cs typeface="Calibri" panose="020F0502020204030204" pitchFamily="34" charset="0"/>
              </a:rPr>
              <a:t>In this tutorial, </a:t>
            </a:r>
          </a:p>
          <a:p>
            <a:pPr marL="0" indent="0" algn="ctr">
              <a:buNone/>
            </a:pPr>
            <a:r>
              <a:rPr lang="en-GB" b="1" i="1" dirty="0">
                <a:latin typeface="Calibri" panose="020F0502020204030204" pitchFamily="34" charset="0"/>
                <a:ea typeface="Calibri" panose="020F0502020204030204" pitchFamily="34" charset="0"/>
                <a:cs typeface="Calibri" panose="020F0502020204030204" pitchFamily="34" charset="0"/>
              </a:rPr>
              <a:t>we’ll travel through these issues, and hopefully you can find the answers!</a:t>
            </a:r>
          </a:p>
        </p:txBody>
      </p:sp>
    </p:spTree>
    <p:extLst>
      <p:ext uri="{BB962C8B-B14F-4D97-AF65-F5344CB8AC3E}">
        <p14:creationId xmlns:p14="http://schemas.microsoft.com/office/powerpoint/2010/main" val="17165420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E6A288-45D6-A772-76B7-29B43689979B}"/>
              </a:ext>
            </a:extLst>
          </p:cNvPr>
          <p:cNvSpPr>
            <a:spLocks noGrp="1"/>
          </p:cNvSpPr>
          <p:nvPr>
            <p:ph type="title"/>
          </p:nvPr>
        </p:nvSpPr>
        <p:spPr/>
        <p:txBody>
          <a:bodyPr/>
          <a:lstStyle/>
          <a:p>
            <a:r>
              <a:rPr lang="en-GB" dirty="0"/>
              <a:t>Holocaust Survivor’s Testimonies</a:t>
            </a:r>
          </a:p>
        </p:txBody>
      </p:sp>
      <p:sp>
        <p:nvSpPr>
          <p:cNvPr id="7" name="Content Placeholder 6">
            <a:extLst>
              <a:ext uri="{FF2B5EF4-FFF2-40B4-BE49-F238E27FC236}">
                <a16:creationId xmlns:a16="http://schemas.microsoft.com/office/drawing/2014/main" id="{8511119B-1697-9D51-0836-97158DF34DA6}"/>
              </a:ext>
            </a:extLst>
          </p:cNvPr>
          <p:cNvSpPr>
            <a:spLocks noGrp="1"/>
          </p:cNvSpPr>
          <p:nvPr>
            <p:ph sz="quarter" idx="4"/>
          </p:nvPr>
        </p:nvSpPr>
        <p:spPr>
          <a:xfrm>
            <a:off x="935765" y="1806766"/>
            <a:ext cx="5817576" cy="4527933"/>
          </a:xfrm>
        </p:spPr>
        <p:txBody>
          <a:bodyPr>
            <a:normAutofit fontScale="92500"/>
          </a:bodyPr>
          <a:lstStyle/>
          <a:p>
            <a:r>
              <a:rPr lang="en-GB" dirty="0"/>
              <a:t>≈1k (now 998) transcripts of survivor interviews, tokens</a:t>
            </a:r>
          </a:p>
          <a:p>
            <a:r>
              <a:rPr lang="en-GB" dirty="0"/>
              <a:t>Each comprises a series of interviewer's questions and the survivor’s answers</a:t>
            </a:r>
          </a:p>
          <a:p>
            <a:r>
              <a:rPr lang="en-GB" dirty="0"/>
              <a:t>Chronicles the survivor’s Holocaust experience</a:t>
            </a:r>
          </a:p>
          <a:p>
            <a:r>
              <a:rPr lang="en-GB" dirty="0"/>
              <a:t>Duration ≈ 2hrs: 20% pre-war life; 60% wartime experience; 20% post-war</a:t>
            </a:r>
          </a:p>
          <a:p>
            <a:r>
              <a:rPr lang="en-GB" dirty="0"/>
              <a:t>Highlights sites of incarceration or hiding serving as anchors that describe survivors’ wartime trajectories.</a:t>
            </a:r>
          </a:p>
        </p:txBody>
      </p:sp>
      <p:sp>
        <p:nvSpPr>
          <p:cNvPr id="4" name="TextBox 3">
            <a:extLst>
              <a:ext uri="{FF2B5EF4-FFF2-40B4-BE49-F238E27FC236}">
                <a16:creationId xmlns:a16="http://schemas.microsoft.com/office/drawing/2014/main" id="{AD734B6A-4D74-0679-2EF4-08865CA8F0FE}"/>
              </a:ext>
            </a:extLst>
          </p:cNvPr>
          <p:cNvSpPr txBox="1"/>
          <p:nvPr/>
        </p:nvSpPr>
        <p:spPr>
          <a:xfrm>
            <a:off x="7965199" y="6502892"/>
            <a:ext cx="4214243" cy="305538"/>
          </a:xfrm>
          <a:prstGeom prst="rect">
            <a:avLst/>
          </a:prstGeom>
          <a:noFill/>
        </p:spPr>
        <p:txBody>
          <a:bodyPr wrap="square" rtlCol="0">
            <a:spAutoFit/>
          </a:bodyPr>
          <a:lstStyle/>
          <a:p>
            <a:r>
              <a:rPr lang="en-GB" sz="1400" dirty="0"/>
              <a:t>HST: Visual History Archive  (</a:t>
            </a:r>
            <a:r>
              <a:rPr lang="en-GB" sz="1400" dirty="0">
                <a:hlinkClick r:id="rId3"/>
              </a:rPr>
              <a:t>https://vha.usc.edu/home</a:t>
            </a:r>
            <a:r>
              <a:rPr lang="en-GB" sz="1400" dirty="0"/>
              <a:t>) </a:t>
            </a:r>
          </a:p>
        </p:txBody>
      </p:sp>
      <p:pic>
        <p:nvPicPr>
          <p:cNvPr id="12" name="Online Media 11" title="Days of Remembrance: Henry Rosmarin | USC Shoah Foundation">
            <a:hlinkClick r:id="" action="ppaction://media"/>
            <a:extLst>
              <a:ext uri="{FF2B5EF4-FFF2-40B4-BE49-F238E27FC236}">
                <a16:creationId xmlns:a16="http://schemas.microsoft.com/office/drawing/2014/main" id="{E9215664-0C55-D7DB-0A9D-796A06941DE2}"/>
              </a:ext>
            </a:extLst>
          </p:cNvPr>
          <p:cNvPicPr>
            <a:picLocks noRot="1" noChangeAspect="1"/>
          </p:cNvPicPr>
          <p:nvPr>
            <a:videoFile r:link="rId1"/>
          </p:nvPr>
        </p:nvPicPr>
        <p:blipFill>
          <a:blip r:embed="rId4"/>
          <a:stretch>
            <a:fillRect/>
          </a:stretch>
        </p:blipFill>
        <p:spPr>
          <a:xfrm>
            <a:off x="6849318" y="2318652"/>
            <a:ext cx="4826680" cy="2727074"/>
          </a:xfrm>
          <a:prstGeom prst="rect">
            <a:avLst/>
          </a:prstGeom>
          <a:ln>
            <a:noFill/>
          </a:ln>
          <a:effectLst>
            <a:outerShdw blurRad="292100" dist="139700" dir="2700000" algn="tl" rotWithShape="0">
              <a:srgbClr val="333333">
                <a:alpha val="65000"/>
              </a:srgbClr>
            </a:outerShdw>
          </a:effectLst>
        </p:spPr>
      </p:pic>
      <p:pic>
        <p:nvPicPr>
          <p:cNvPr id="14" name="Picture 13">
            <a:extLst>
              <a:ext uri="{FF2B5EF4-FFF2-40B4-BE49-F238E27FC236}">
                <a16:creationId xmlns:a16="http://schemas.microsoft.com/office/drawing/2014/main" id="{BD1A3D6E-6E41-DB9C-86B1-8E621DABE20D}"/>
              </a:ext>
            </a:extLst>
          </p:cNvPr>
          <p:cNvPicPr>
            <a:picLocks noChangeAspect="1"/>
          </p:cNvPicPr>
          <p:nvPr/>
        </p:nvPicPr>
        <p:blipFill rotWithShape="1">
          <a:blip r:embed="rId5"/>
          <a:srcRect r="18003"/>
          <a:stretch/>
        </p:blipFill>
        <p:spPr>
          <a:xfrm>
            <a:off x="6849318" y="1699527"/>
            <a:ext cx="4826680" cy="619125"/>
          </a:xfrm>
          <a:prstGeom prst="rect">
            <a:avLst/>
          </a:prstGeom>
          <a:ln>
            <a:noFill/>
          </a:ln>
          <a:effectLst>
            <a:outerShdw blurRad="292100" dist="139700" dir="2700000" algn="tl" rotWithShape="0">
              <a:srgbClr val="333333">
                <a:alpha val="65000"/>
              </a:srgbClr>
            </a:outerShdw>
          </a:effectLst>
        </p:spPr>
      </p:pic>
      <p:pic>
        <p:nvPicPr>
          <p:cNvPr id="16" name="Picture 15">
            <a:extLst>
              <a:ext uri="{FF2B5EF4-FFF2-40B4-BE49-F238E27FC236}">
                <a16:creationId xmlns:a16="http://schemas.microsoft.com/office/drawing/2014/main" id="{3B33A813-E900-7A9B-E923-5A48703480AB}"/>
              </a:ext>
            </a:extLst>
          </p:cNvPr>
          <p:cNvPicPr>
            <a:picLocks noChangeAspect="1"/>
          </p:cNvPicPr>
          <p:nvPr/>
        </p:nvPicPr>
        <p:blipFill>
          <a:blip r:embed="rId6"/>
          <a:stretch>
            <a:fillRect/>
          </a:stretch>
        </p:blipFill>
        <p:spPr>
          <a:xfrm>
            <a:off x="6849318" y="5045726"/>
            <a:ext cx="4826680" cy="128897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170660559"/>
      </p:ext>
    </p:extLst>
  </p:cSld>
  <p:clrMapOvr>
    <a:masterClrMapping/>
  </p:clrMapOvr>
  <p:timing>
    <p:tnLst>
      <p:par>
        <p:cTn id="1" dur="indefinite" restart="never" nodeType="tmRoot">
          <p:childTnLst>
            <p:video>
              <p:cMediaNode vol="80000">
                <p:cTn id="2" fill="hold" display="0">
                  <p:stCondLst>
                    <p:cond delay="indefinite"/>
                  </p:stCondLst>
                </p:cTn>
                <p:tgtEl>
                  <p:spTgt spid="12"/>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19BAC3-D98A-A2BF-60D7-5EB4AF8D9A73}"/>
              </a:ext>
            </a:extLst>
          </p:cNvPr>
          <p:cNvSpPr>
            <a:spLocks noGrp="1"/>
          </p:cNvSpPr>
          <p:nvPr>
            <p:ph type="title"/>
          </p:nvPr>
        </p:nvSpPr>
        <p:spPr/>
        <p:txBody>
          <a:bodyPr/>
          <a:lstStyle/>
          <a:p>
            <a:r>
              <a:rPr lang="en-GB" dirty="0"/>
              <a:t>Project Objective</a:t>
            </a:r>
          </a:p>
        </p:txBody>
      </p:sp>
      <p:sp>
        <p:nvSpPr>
          <p:cNvPr id="3" name="Content Placeholder 2">
            <a:extLst>
              <a:ext uri="{FF2B5EF4-FFF2-40B4-BE49-F238E27FC236}">
                <a16:creationId xmlns:a16="http://schemas.microsoft.com/office/drawing/2014/main" id="{B6076D54-C587-4898-C6CA-C482BB2F6898}"/>
              </a:ext>
            </a:extLst>
          </p:cNvPr>
          <p:cNvSpPr>
            <a:spLocks noGrp="1"/>
          </p:cNvSpPr>
          <p:nvPr>
            <p:ph idx="1"/>
          </p:nvPr>
        </p:nvSpPr>
        <p:spPr/>
        <p:txBody>
          <a:bodyPr>
            <a:normAutofit fontScale="92500" lnSpcReduction="20000"/>
          </a:bodyPr>
          <a:lstStyle/>
          <a:p>
            <a:pPr marL="0" indent="0">
              <a:buNone/>
            </a:pPr>
            <a:r>
              <a:rPr lang="en-GB" i="1" dirty="0"/>
              <a:t>Given a writing/transcript, we want to extract and possibly build a narrative around</a:t>
            </a:r>
          </a:p>
          <a:p>
            <a:r>
              <a:rPr lang="en-GB" dirty="0"/>
              <a:t>Locations:</a:t>
            </a:r>
          </a:p>
          <a:p>
            <a:pPr lvl="1"/>
            <a:r>
              <a:rPr lang="en-GB" dirty="0"/>
              <a:t>Names of places – cities, countries, camps – mentioned in the testimony. May be converted to coordinates for mapping e.g. </a:t>
            </a:r>
            <a:r>
              <a:rPr lang="en-GB" b="1" dirty="0"/>
              <a:t>Poland</a:t>
            </a:r>
            <a:r>
              <a:rPr lang="en-GB" dirty="0"/>
              <a:t>, </a:t>
            </a:r>
            <a:r>
              <a:rPr lang="en-GB" b="1" dirty="0"/>
              <a:t>Utrecht</a:t>
            </a:r>
            <a:r>
              <a:rPr lang="en-GB" dirty="0"/>
              <a:t>, </a:t>
            </a:r>
            <a:r>
              <a:rPr lang="en-GB" b="1" dirty="0"/>
              <a:t>Auschwitz-Birkenau</a:t>
            </a:r>
          </a:p>
          <a:p>
            <a:r>
              <a:rPr lang="en-GB" dirty="0"/>
              <a:t>Locale:</a:t>
            </a:r>
          </a:p>
          <a:p>
            <a:pPr lvl="1"/>
            <a:r>
              <a:rPr lang="en-GB" dirty="0"/>
              <a:t>events that occur at a place will contribute to this</a:t>
            </a:r>
          </a:p>
          <a:p>
            <a:pPr lvl="1"/>
            <a:r>
              <a:rPr lang="en-GB" dirty="0"/>
              <a:t>various forms of date, time, and other temporal references</a:t>
            </a:r>
          </a:p>
          <a:p>
            <a:pPr lvl="1"/>
            <a:r>
              <a:rPr lang="en-GB" dirty="0"/>
              <a:t>as well as spatial and geographical features, ‘camp’, ‘ghetto’, ‘gas chamber’, ‘school’, `train` etc. often vague or ambiguous and cannot be directly mapped in Euclidean space. </a:t>
            </a:r>
          </a:p>
          <a:p>
            <a:r>
              <a:rPr lang="en-GB" dirty="0"/>
              <a:t>Sense of place:</a:t>
            </a:r>
          </a:p>
          <a:p>
            <a:pPr lvl="1"/>
            <a:r>
              <a:rPr lang="en-GB" dirty="0"/>
              <a:t>subjective sentiments and emotional expressions by the survivor about a place</a:t>
            </a:r>
          </a:p>
        </p:txBody>
      </p:sp>
    </p:spTree>
    <p:extLst>
      <p:ext uri="{BB962C8B-B14F-4D97-AF65-F5344CB8AC3E}">
        <p14:creationId xmlns:p14="http://schemas.microsoft.com/office/powerpoint/2010/main" val="36169492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19BAC3-D98A-A2BF-60D7-5EB4AF8D9A73}"/>
              </a:ext>
            </a:extLst>
          </p:cNvPr>
          <p:cNvSpPr>
            <a:spLocks noGrp="1"/>
          </p:cNvSpPr>
          <p:nvPr>
            <p:ph type="title"/>
          </p:nvPr>
        </p:nvSpPr>
        <p:spPr/>
        <p:txBody>
          <a:bodyPr/>
          <a:lstStyle/>
          <a:p>
            <a:r>
              <a:rPr lang="en-GB" dirty="0"/>
              <a:t>Project Objective</a:t>
            </a:r>
          </a:p>
        </p:txBody>
      </p:sp>
      <p:sp>
        <p:nvSpPr>
          <p:cNvPr id="3" name="Content Placeholder 2">
            <a:extLst>
              <a:ext uri="{FF2B5EF4-FFF2-40B4-BE49-F238E27FC236}">
                <a16:creationId xmlns:a16="http://schemas.microsoft.com/office/drawing/2014/main" id="{B6076D54-C587-4898-C6CA-C482BB2F6898}"/>
              </a:ext>
            </a:extLst>
          </p:cNvPr>
          <p:cNvSpPr>
            <a:spLocks noGrp="1"/>
          </p:cNvSpPr>
          <p:nvPr>
            <p:ph idx="1"/>
          </p:nvPr>
        </p:nvSpPr>
        <p:spPr/>
        <p:txBody>
          <a:bodyPr>
            <a:normAutofit fontScale="92500" lnSpcReduction="20000"/>
          </a:bodyPr>
          <a:lstStyle/>
          <a:p>
            <a:pPr marL="0" indent="0">
              <a:buNone/>
            </a:pPr>
            <a:r>
              <a:rPr lang="en-GB" i="1" dirty="0">
                <a:solidFill>
                  <a:schemeClr val="bg2">
                    <a:lumMod val="75000"/>
                  </a:schemeClr>
                </a:solidFill>
              </a:rPr>
              <a:t>Given a writing/transcript, we want to extract and possibly build a narrative around</a:t>
            </a:r>
          </a:p>
          <a:p>
            <a:r>
              <a:rPr lang="en-GB" dirty="0">
                <a:solidFill>
                  <a:schemeClr val="bg2">
                    <a:lumMod val="75000"/>
                  </a:schemeClr>
                </a:solidFill>
              </a:rPr>
              <a:t>Locations:</a:t>
            </a:r>
          </a:p>
          <a:p>
            <a:pPr lvl="1"/>
            <a:r>
              <a:rPr lang="en-GB" dirty="0">
                <a:effectLst>
                  <a:outerShdw blurRad="38100" dist="38100" dir="2700000" algn="tl">
                    <a:srgbClr val="000000">
                      <a:alpha val="43137"/>
                    </a:srgbClr>
                  </a:outerShdw>
                </a:effectLst>
              </a:rPr>
              <a:t>Names of places</a:t>
            </a:r>
            <a:r>
              <a:rPr lang="en-GB" dirty="0">
                <a:solidFill>
                  <a:schemeClr val="bg2">
                    <a:lumMod val="75000"/>
                  </a:schemeClr>
                </a:solidFill>
              </a:rPr>
              <a:t> – cities, countries, camps – mentioned in the testimony. May be converted to coordinates for mapping e.g. Poland, Utrecht, Auschwitz-Birkenau</a:t>
            </a:r>
          </a:p>
          <a:p>
            <a:r>
              <a:rPr lang="en-GB" dirty="0">
                <a:solidFill>
                  <a:schemeClr val="bg2">
                    <a:lumMod val="75000"/>
                  </a:schemeClr>
                </a:solidFill>
              </a:rPr>
              <a:t>Locale:</a:t>
            </a:r>
          </a:p>
          <a:p>
            <a:pPr lvl="1"/>
            <a:r>
              <a:rPr lang="en-GB" dirty="0">
                <a:effectLst>
                  <a:outerShdw blurRad="38100" dist="38100" dir="2700000" algn="tl">
                    <a:srgbClr val="000000">
                      <a:alpha val="43137"/>
                    </a:srgbClr>
                  </a:outerShdw>
                </a:effectLst>
              </a:rPr>
              <a:t>events</a:t>
            </a:r>
            <a:r>
              <a:rPr lang="en-GB" dirty="0">
                <a:solidFill>
                  <a:schemeClr val="bg2">
                    <a:lumMod val="75000"/>
                  </a:schemeClr>
                </a:solidFill>
              </a:rPr>
              <a:t> that occur at a place will contribute to this</a:t>
            </a:r>
          </a:p>
          <a:p>
            <a:pPr lvl="1"/>
            <a:r>
              <a:rPr lang="en-GB" dirty="0">
                <a:solidFill>
                  <a:schemeClr val="bg2">
                    <a:lumMod val="75000"/>
                  </a:schemeClr>
                </a:solidFill>
              </a:rPr>
              <a:t>various forms of </a:t>
            </a:r>
            <a:r>
              <a:rPr lang="en-GB" dirty="0">
                <a:effectLst>
                  <a:outerShdw blurRad="38100" dist="38100" dir="2700000" algn="tl">
                    <a:srgbClr val="000000">
                      <a:alpha val="43137"/>
                    </a:srgbClr>
                  </a:outerShdw>
                </a:effectLst>
              </a:rPr>
              <a:t>date</a:t>
            </a:r>
            <a:r>
              <a:rPr lang="en-GB" dirty="0">
                <a:solidFill>
                  <a:schemeClr val="bg2">
                    <a:lumMod val="75000"/>
                  </a:schemeClr>
                </a:solidFill>
              </a:rPr>
              <a:t>, </a:t>
            </a:r>
            <a:r>
              <a:rPr lang="en-GB" dirty="0">
                <a:effectLst>
                  <a:outerShdw blurRad="38100" dist="38100" dir="2700000" algn="tl">
                    <a:srgbClr val="000000">
                      <a:alpha val="43137"/>
                    </a:srgbClr>
                  </a:outerShdw>
                </a:effectLst>
              </a:rPr>
              <a:t>time</a:t>
            </a:r>
            <a:r>
              <a:rPr lang="en-GB" dirty="0">
                <a:solidFill>
                  <a:schemeClr val="bg2">
                    <a:lumMod val="75000"/>
                  </a:schemeClr>
                </a:solidFill>
              </a:rPr>
              <a:t>, and other </a:t>
            </a:r>
            <a:r>
              <a:rPr lang="en-GB" dirty="0">
                <a:effectLst>
                  <a:outerShdw blurRad="38100" dist="38100" dir="2700000" algn="tl">
                    <a:srgbClr val="000000">
                      <a:alpha val="43137"/>
                    </a:srgbClr>
                  </a:outerShdw>
                </a:effectLst>
              </a:rPr>
              <a:t>temporal references</a:t>
            </a:r>
          </a:p>
          <a:p>
            <a:pPr lvl="1"/>
            <a:r>
              <a:rPr lang="en-GB" dirty="0">
                <a:solidFill>
                  <a:schemeClr val="bg2">
                    <a:lumMod val="75000"/>
                  </a:schemeClr>
                </a:solidFill>
              </a:rPr>
              <a:t>as well as </a:t>
            </a:r>
            <a:r>
              <a:rPr lang="en-GB" dirty="0">
                <a:effectLst>
                  <a:outerShdw blurRad="38100" dist="38100" dir="2700000" algn="tl">
                    <a:srgbClr val="000000">
                      <a:alpha val="43137"/>
                    </a:srgbClr>
                  </a:outerShdw>
                </a:effectLst>
              </a:rPr>
              <a:t>spatial and geographical features</a:t>
            </a:r>
            <a:r>
              <a:rPr lang="en-GB" dirty="0">
                <a:solidFill>
                  <a:schemeClr val="bg2">
                    <a:lumMod val="75000"/>
                  </a:schemeClr>
                </a:solidFill>
              </a:rPr>
              <a:t>, ‘camp’, ‘ghetto’, ‘gas chamber’, ‘school’, `train` etc. often vague or ambiguous and cannot be directly mapped in Euclidean space. </a:t>
            </a:r>
          </a:p>
          <a:p>
            <a:r>
              <a:rPr lang="en-GB" dirty="0">
                <a:solidFill>
                  <a:schemeClr val="bg2">
                    <a:lumMod val="75000"/>
                  </a:schemeClr>
                </a:solidFill>
              </a:rPr>
              <a:t>Sense of place:</a:t>
            </a:r>
          </a:p>
          <a:p>
            <a:pPr lvl="1"/>
            <a:r>
              <a:rPr lang="en-GB" dirty="0">
                <a:solidFill>
                  <a:schemeClr val="bg2">
                    <a:lumMod val="75000"/>
                  </a:schemeClr>
                </a:solidFill>
              </a:rPr>
              <a:t>subjective </a:t>
            </a:r>
            <a:r>
              <a:rPr lang="en-GB" dirty="0">
                <a:effectLst>
                  <a:outerShdw blurRad="38100" dist="38100" dir="2700000" algn="tl">
                    <a:srgbClr val="000000">
                      <a:alpha val="43137"/>
                    </a:srgbClr>
                  </a:outerShdw>
                </a:effectLst>
              </a:rPr>
              <a:t>sentiments</a:t>
            </a:r>
            <a:r>
              <a:rPr lang="en-GB" dirty="0">
                <a:solidFill>
                  <a:schemeClr val="bg2">
                    <a:lumMod val="75000"/>
                  </a:schemeClr>
                </a:solidFill>
              </a:rPr>
              <a:t> and </a:t>
            </a:r>
            <a:r>
              <a:rPr lang="en-GB" dirty="0">
                <a:effectLst>
                  <a:outerShdw blurRad="38100" dist="38100" dir="2700000" algn="tl">
                    <a:srgbClr val="000000">
                      <a:alpha val="43137"/>
                    </a:srgbClr>
                  </a:outerShdw>
                </a:effectLst>
              </a:rPr>
              <a:t>emotional expressions</a:t>
            </a:r>
            <a:r>
              <a:rPr lang="en-GB" dirty="0">
                <a:solidFill>
                  <a:schemeClr val="bg2">
                    <a:lumMod val="75000"/>
                  </a:schemeClr>
                </a:solidFill>
              </a:rPr>
              <a:t> by the survivor about a place</a:t>
            </a:r>
          </a:p>
        </p:txBody>
      </p:sp>
    </p:spTree>
    <p:extLst>
      <p:ext uri="{BB962C8B-B14F-4D97-AF65-F5344CB8AC3E}">
        <p14:creationId xmlns:p14="http://schemas.microsoft.com/office/powerpoint/2010/main" val="32704413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7A4CB1-9CF1-AE4B-10F3-451EB2CD18D2}"/>
              </a:ext>
            </a:extLst>
          </p:cNvPr>
          <p:cNvSpPr>
            <a:spLocks noGrp="1"/>
          </p:cNvSpPr>
          <p:nvPr>
            <p:ph type="title"/>
          </p:nvPr>
        </p:nvSpPr>
        <p:spPr/>
        <p:txBody>
          <a:bodyPr/>
          <a:lstStyle/>
          <a:p>
            <a:r>
              <a:rPr lang="en-GB" dirty="0"/>
              <a:t>Labelling </a:t>
            </a:r>
            <a:r>
              <a:rPr lang="en-GB" dirty="0" err="1"/>
              <a:t>Spatio</a:t>
            </a:r>
            <a:r>
              <a:rPr lang="en-GB" dirty="0"/>
              <a:t>-Temporal Entities</a:t>
            </a:r>
          </a:p>
        </p:txBody>
      </p:sp>
      <p:sp>
        <p:nvSpPr>
          <p:cNvPr id="3" name="Content Placeholder 2">
            <a:extLst>
              <a:ext uri="{FF2B5EF4-FFF2-40B4-BE49-F238E27FC236}">
                <a16:creationId xmlns:a16="http://schemas.microsoft.com/office/drawing/2014/main" id="{6B004EB2-839B-5903-1DFF-84964C5F020B}"/>
              </a:ext>
            </a:extLst>
          </p:cNvPr>
          <p:cNvSpPr>
            <a:spLocks noGrp="1"/>
          </p:cNvSpPr>
          <p:nvPr>
            <p:ph idx="1"/>
          </p:nvPr>
        </p:nvSpPr>
        <p:spPr>
          <a:xfrm>
            <a:off x="838201" y="1825626"/>
            <a:ext cx="10726270" cy="3983504"/>
          </a:xfrm>
        </p:spPr>
        <p:txBody>
          <a:bodyPr>
            <a:normAutofit fontScale="85000" lnSpcReduction="10000"/>
          </a:bodyPr>
          <a:lstStyle/>
          <a:p>
            <a:r>
              <a:rPr lang="en-GB" dirty="0"/>
              <a:t>Names of places:</a:t>
            </a:r>
          </a:p>
          <a:p>
            <a:pPr lvl="1"/>
            <a:r>
              <a:rPr lang="en-GB" dirty="0"/>
              <a:t>e.g. </a:t>
            </a:r>
            <a:r>
              <a:rPr lang="en-GB" i="1" dirty="0" err="1"/>
              <a:t>Poland</a:t>
            </a:r>
            <a:r>
              <a:rPr lang="en-GB" dirty="0" err="1"/>
              <a:t>:</a:t>
            </a:r>
            <a:r>
              <a:rPr lang="en-GB" b="1" dirty="0" err="1"/>
              <a:t>COUNTRY</a:t>
            </a:r>
            <a:r>
              <a:rPr lang="en-GB" dirty="0"/>
              <a:t>; </a:t>
            </a:r>
            <a:r>
              <a:rPr lang="en-GB" i="1" dirty="0" err="1"/>
              <a:t>Utrecht</a:t>
            </a:r>
            <a:r>
              <a:rPr lang="en-GB" dirty="0" err="1"/>
              <a:t>:</a:t>
            </a:r>
            <a:r>
              <a:rPr lang="en-GB" b="1" dirty="0" err="1"/>
              <a:t>CITY</a:t>
            </a:r>
            <a:r>
              <a:rPr lang="en-GB" dirty="0"/>
              <a:t>, </a:t>
            </a:r>
            <a:r>
              <a:rPr lang="en-GB" i="1" dirty="0" err="1"/>
              <a:t>Auschwitz-Birkenau</a:t>
            </a:r>
            <a:r>
              <a:rPr lang="en-GB" dirty="0" err="1"/>
              <a:t>:</a:t>
            </a:r>
            <a:r>
              <a:rPr lang="en-GB" b="1" dirty="0" err="1"/>
              <a:t>CAMP</a:t>
            </a:r>
            <a:r>
              <a:rPr lang="en-GB" dirty="0"/>
              <a:t>, </a:t>
            </a:r>
            <a:r>
              <a:rPr lang="en-GB" i="1" dirty="0" err="1"/>
              <a:t>Europe</a:t>
            </a:r>
            <a:r>
              <a:rPr lang="en-GB" dirty="0" err="1"/>
              <a:t>:</a:t>
            </a:r>
            <a:r>
              <a:rPr lang="en-GB" b="1" dirty="0" err="1"/>
              <a:t>CONTINENT</a:t>
            </a:r>
            <a:r>
              <a:rPr lang="en-GB" dirty="0"/>
              <a:t> </a:t>
            </a:r>
            <a:endParaRPr lang="en-GB" i="1" dirty="0"/>
          </a:p>
          <a:p>
            <a:r>
              <a:rPr lang="en-GB" dirty="0"/>
              <a:t>Spatial or geographical features:</a:t>
            </a:r>
          </a:p>
          <a:p>
            <a:pPr lvl="1"/>
            <a:r>
              <a:rPr lang="en-GB" b="1" dirty="0"/>
              <a:t>GEONOUN</a:t>
            </a:r>
            <a:r>
              <a:rPr lang="en-GB" dirty="0"/>
              <a:t> – concentration camp, ghetto, factory, coal mine.</a:t>
            </a:r>
          </a:p>
          <a:p>
            <a:r>
              <a:rPr lang="en-GB" dirty="0"/>
              <a:t>Temporal references:</a:t>
            </a:r>
          </a:p>
          <a:p>
            <a:pPr lvl="1"/>
            <a:r>
              <a:rPr lang="en-GB" i="1" dirty="0"/>
              <a:t>October 7th, 1925</a:t>
            </a:r>
            <a:r>
              <a:rPr lang="en-GB" dirty="0"/>
              <a:t>: </a:t>
            </a:r>
            <a:r>
              <a:rPr lang="en-GB" b="1" dirty="0"/>
              <a:t>DATE</a:t>
            </a:r>
            <a:r>
              <a:rPr lang="en-GB" dirty="0"/>
              <a:t>; </a:t>
            </a:r>
            <a:r>
              <a:rPr lang="en-GB" i="1" dirty="0"/>
              <a:t>the summertime</a:t>
            </a:r>
            <a:r>
              <a:rPr lang="en-GB" dirty="0"/>
              <a:t>: </a:t>
            </a:r>
            <a:r>
              <a:rPr lang="en-GB" b="1" dirty="0"/>
              <a:t>DATE</a:t>
            </a:r>
          </a:p>
          <a:p>
            <a:pPr lvl="1"/>
            <a:r>
              <a:rPr lang="en-GB" i="1" dirty="0"/>
              <a:t>about 6 o'clock in the morning</a:t>
            </a:r>
            <a:r>
              <a:rPr lang="en-GB" dirty="0"/>
              <a:t>-</a:t>
            </a:r>
            <a:r>
              <a:rPr lang="en-GB" b="1" dirty="0"/>
              <a:t>TIME</a:t>
            </a:r>
            <a:r>
              <a:rPr lang="en-GB" dirty="0"/>
              <a:t>; </a:t>
            </a:r>
            <a:r>
              <a:rPr lang="en-GB" i="1" dirty="0"/>
              <a:t>less than half an hour</a:t>
            </a:r>
            <a:r>
              <a:rPr lang="en-GB" dirty="0"/>
              <a:t>-</a:t>
            </a:r>
            <a:r>
              <a:rPr lang="en-GB" b="1" dirty="0"/>
              <a:t>TIME</a:t>
            </a:r>
            <a:endParaRPr lang="en-GB" dirty="0"/>
          </a:p>
          <a:p>
            <a:r>
              <a:rPr lang="en-GB" dirty="0"/>
              <a:t>Events:</a:t>
            </a:r>
          </a:p>
          <a:p>
            <a:pPr lvl="1"/>
            <a:r>
              <a:rPr lang="en-GB" b="1" dirty="0"/>
              <a:t>EVENT</a:t>
            </a:r>
            <a:r>
              <a:rPr lang="en-GB" dirty="0"/>
              <a:t> – </a:t>
            </a:r>
            <a:r>
              <a:rPr lang="en-GB" i="1" dirty="0"/>
              <a:t>Hanukkah, World War II, Holocaust, Passover</a:t>
            </a:r>
          </a:p>
          <a:p>
            <a:r>
              <a:rPr lang="en-GB" dirty="0"/>
              <a:t>Sentiments:</a:t>
            </a:r>
          </a:p>
          <a:p>
            <a:pPr lvl="1"/>
            <a:r>
              <a:rPr lang="en-GB" dirty="0"/>
              <a:t>Uses a sentiment lexicon e.g. </a:t>
            </a:r>
            <a:r>
              <a:rPr lang="en-GB" i="1" dirty="0"/>
              <a:t>delightful</a:t>
            </a:r>
            <a:r>
              <a:rPr lang="en-GB" dirty="0"/>
              <a:t>:</a:t>
            </a:r>
            <a:r>
              <a:rPr lang="en-GB" b="1" dirty="0"/>
              <a:t>+EMOTION</a:t>
            </a:r>
            <a:r>
              <a:rPr lang="en-GB" dirty="0"/>
              <a:t>; </a:t>
            </a:r>
            <a:r>
              <a:rPr lang="en-GB" i="1" dirty="0"/>
              <a:t>pleasant</a:t>
            </a:r>
            <a:r>
              <a:rPr lang="en-GB" dirty="0"/>
              <a:t>:</a:t>
            </a:r>
            <a:r>
              <a:rPr lang="en-GB" b="1" dirty="0"/>
              <a:t>+EMOTION</a:t>
            </a:r>
            <a:r>
              <a:rPr lang="en-GB" dirty="0"/>
              <a:t>; </a:t>
            </a:r>
            <a:r>
              <a:rPr lang="en-GB" i="1" dirty="0"/>
              <a:t>horrible</a:t>
            </a:r>
            <a:r>
              <a:rPr lang="en-GB" dirty="0"/>
              <a:t>:-</a:t>
            </a:r>
            <a:r>
              <a:rPr lang="en-GB" b="1" dirty="0"/>
              <a:t>EMOTION</a:t>
            </a:r>
            <a:endParaRPr lang="en-GB" dirty="0"/>
          </a:p>
        </p:txBody>
      </p:sp>
    </p:spTree>
    <p:extLst>
      <p:ext uri="{BB962C8B-B14F-4D97-AF65-F5344CB8AC3E}">
        <p14:creationId xmlns:p14="http://schemas.microsoft.com/office/powerpoint/2010/main" val="4287664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DF0592-FBF3-6DCE-5510-67F0ADF80B1A}"/>
              </a:ext>
            </a:extLst>
          </p:cNvPr>
          <p:cNvSpPr>
            <a:spLocks noGrp="1"/>
          </p:cNvSpPr>
          <p:nvPr>
            <p:ph type="title"/>
          </p:nvPr>
        </p:nvSpPr>
        <p:spPr/>
        <p:txBody>
          <a:bodyPr/>
          <a:lstStyle/>
          <a:p>
            <a:r>
              <a:rPr lang="en-GB" dirty="0"/>
              <a:t>Annotation Framework</a:t>
            </a:r>
          </a:p>
        </p:txBody>
      </p:sp>
      <p:pic>
        <p:nvPicPr>
          <p:cNvPr id="5" name="Content Placeholder 4" descr="A black background with blue and white squares&#10;&#10;Description automatically generated">
            <a:extLst>
              <a:ext uri="{FF2B5EF4-FFF2-40B4-BE49-F238E27FC236}">
                <a16:creationId xmlns:a16="http://schemas.microsoft.com/office/drawing/2014/main" id="{A5313FFF-7F91-C9E1-52EB-3E293EF653D9}"/>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r="79754"/>
          <a:stretch/>
        </p:blipFill>
        <p:spPr>
          <a:xfrm>
            <a:off x="611945" y="2702254"/>
            <a:ext cx="2159535" cy="2070564"/>
          </a:xfrm>
        </p:spPr>
      </p:pic>
      <p:pic>
        <p:nvPicPr>
          <p:cNvPr id="7" name="Content Placeholder 4" descr="A black background with blue and white squares&#10;&#10;Description automatically generated">
            <a:extLst>
              <a:ext uri="{FF2B5EF4-FFF2-40B4-BE49-F238E27FC236}">
                <a16:creationId xmlns:a16="http://schemas.microsoft.com/office/drawing/2014/main" id="{6CADC759-EDDE-2D3F-235F-4361F23F1230}"/>
              </a:ext>
            </a:extLst>
          </p:cNvPr>
          <p:cNvPicPr>
            <a:picLocks noChangeAspect="1"/>
          </p:cNvPicPr>
          <p:nvPr/>
        </p:nvPicPr>
        <p:blipFill rotWithShape="1">
          <a:blip r:embed="rId2">
            <a:extLst>
              <a:ext uri="{28A0092B-C50C-407E-A947-70E740481C1C}">
                <a14:useLocalDpi xmlns:a14="http://schemas.microsoft.com/office/drawing/2010/main" val="0"/>
              </a:ext>
            </a:extLst>
          </a:blip>
          <a:srcRect l="73612"/>
          <a:stretch/>
        </p:blipFill>
        <p:spPr>
          <a:xfrm>
            <a:off x="8587815" y="2640970"/>
            <a:ext cx="2814692" cy="2070564"/>
          </a:xfrm>
          <a:prstGeom prst="rect">
            <a:avLst/>
          </a:prstGeom>
        </p:spPr>
      </p:pic>
      <p:pic>
        <p:nvPicPr>
          <p:cNvPr id="8" name="Content Placeholder 4" descr="A black background with blue and white squares&#10;&#10;Description automatically generated">
            <a:extLst>
              <a:ext uri="{FF2B5EF4-FFF2-40B4-BE49-F238E27FC236}">
                <a16:creationId xmlns:a16="http://schemas.microsoft.com/office/drawing/2014/main" id="{69D62B38-AF66-FD9B-9BC5-7139A7305ACB}"/>
              </a:ext>
            </a:extLst>
          </p:cNvPr>
          <p:cNvPicPr>
            <a:picLocks noChangeAspect="1"/>
          </p:cNvPicPr>
          <p:nvPr/>
        </p:nvPicPr>
        <p:blipFill rotWithShape="1">
          <a:blip r:embed="rId2">
            <a:extLst>
              <a:ext uri="{28A0092B-C50C-407E-A947-70E740481C1C}">
                <a14:useLocalDpi xmlns:a14="http://schemas.microsoft.com/office/drawing/2010/main" val="0"/>
              </a:ext>
            </a:extLst>
          </a:blip>
          <a:srcRect l="20040" r="53093"/>
          <a:stretch/>
        </p:blipFill>
        <p:spPr>
          <a:xfrm>
            <a:off x="2799759" y="2668769"/>
            <a:ext cx="2865749" cy="2070564"/>
          </a:xfrm>
          <a:prstGeom prst="rect">
            <a:avLst/>
          </a:prstGeom>
        </p:spPr>
      </p:pic>
      <p:pic>
        <p:nvPicPr>
          <p:cNvPr id="9" name="Content Placeholder 4" descr="A black background with blue and white squares&#10;&#10;Description automatically generated">
            <a:extLst>
              <a:ext uri="{FF2B5EF4-FFF2-40B4-BE49-F238E27FC236}">
                <a16:creationId xmlns:a16="http://schemas.microsoft.com/office/drawing/2014/main" id="{4ABF7CD8-8665-40BB-3237-41C6BC1D10BE}"/>
              </a:ext>
            </a:extLst>
          </p:cNvPr>
          <p:cNvPicPr>
            <a:picLocks noChangeAspect="1"/>
          </p:cNvPicPr>
          <p:nvPr/>
        </p:nvPicPr>
        <p:blipFill rotWithShape="1">
          <a:blip r:embed="rId2">
            <a:extLst>
              <a:ext uri="{28A0092B-C50C-407E-A947-70E740481C1C}">
                <a14:useLocalDpi xmlns:a14="http://schemas.microsoft.com/office/drawing/2010/main" val="0"/>
              </a:ext>
            </a:extLst>
          </a:blip>
          <a:srcRect l="46553" r="26580"/>
          <a:stretch/>
        </p:blipFill>
        <p:spPr>
          <a:xfrm>
            <a:off x="5693787" y="2668769"/>
            <a:ext cx="2865749" cy="2070564"/>
          </a:xfrm>
          <a:prstGeom prst="rect">
            <a:avLst/>
          </a:prstGeom>
        </p:spPr>
      </p:pic>
    </p:spTree>
    <p:extLst>
      <p:ext uri="{BB962C8B-B14F-4D97-AF65-F5344CB8AC3E}">
        <p14:creationId xmlns:p14="http://schemas.microsoft.com/office/powerpoint/2010/main" val="4171266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10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12D956DB-5295-EDE2-A760-60A5077A0317}"/>
              </a:ext>
            </a:extLst>
          </p:cNvPr>
          <p:cNvSpPr/>
          <p:nvPr/>
        </p:nvSpPr>
        <p:spPr>
          <a:xfrm>
            <a:off x="3366562" y="2616242"/>
            <a:ext cx="2298946" cy="2218517"/>
          </a:xfrm>
          <a:prstGeom prst="roundRect">
            <a:avLst>
              <a:gd name="adj" fmla="val 5839"/>
            </a:avLst>
          </a:prstGeom>
          <a:solidFill>
            <a:schemeClr val="bg1"/>
          </a:solidFill>
          <a:effectLst>
            <a:glow rad="228600">
              <a:schemeClr val="accent1">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E9DF0592-FBF3-6DCE-5510-67F0ADF80B1A}"/>
              </a:ext>
            </a:extLst>
          </p:cNvPr>
          <p:cNvSpPr>
            <a:spLocks noGrp="1"/>
          </p:cNvSpPr>
          <p:nvPr>
            <p:ph type="title"/>
          </p:nvPr>
        </p:nvSpPr>
        <p:spPr/>
        <p:txBody>
          <a:bodyPr/>
          <a:lstStyle/>
          <a:p>
            <a:r>
              <a:rPr lang="en-GB" dirty="0"/>
              <a:t>Annotation Framework</a:t>
            </a:r>
          </a:p>
        </p:txBody>
      </p:sp>
      <p:pic>
        <p:nvPicPr>
          <p:cNvPr id="5" name="Content Placeholder 4" descr="A black background with blue and white squares&#10;&#10;Description automatically generated">
            <a:extLst>
              <a:ext uri="{FF2B5EF4-FFF2-40B4-BE49-F238E27FC236}">
                <a16:creationId xmlns:a16="http://schemas.microsoft.com/office/drawing/2014/main" id="{A5313FFF-7F91-C9E1-52EB-3E293EF653D9}"/>
              </a:ext>
            </a:extLst>
          </p:cNvPr>
          <p:cNvPicPr>
            <a:picLocks noGrp="1" noChangeAspect="1"/>
          </p:cNvPicPr>
          <p:nvPr>
            <p:ph idx="1"/>
          </p:nvPr>
        </p:nvPicPr>
        <p:blipFill rotWithShape="1">
          <a:blip r:embed="rId2">
            <a:grayscl/>
            <a:extLst>
              <a:ext uri="{28A0092B-C50C-407E-A947-70E740481C1C}">
                <a14:useLocalDpi xmlns:a14="http://schemas.microsoft.com/office/drawing/2010/main" val="0"/>
              </a:ext>
            </a:extLst>
          </a:blip>
          <a:srcRect r="79754"/>
          <a:stretch/>
        </p:blipFill>
        <p:spPr>
          <a:xfrm>
            <a:off x="611945" y="2702254"/>
            <a:ext cx="2159535" cy="2070564"/>
          </a:xfrm>
        </p:spPr>
      </p:pic>
      <p:pic>
        <p:nvPicPr>
          <p:cNvPr id="7" name="Content Placeholder 4" descr="A black background with blue and white squares&#10;&#10;Description automatically generated">
            <a:extLst>
              <a:ext uri="{FF2B5EF4-FFF2-40B4-BE49-F238E27FC236}">
                <a16:creationId xmlns:a16="http://schemas.microsoft.com/office/drawing/2014/main" id="{6CADC759-EDDE-2D3F-235F-4361F23F1230}"/>
              </a:ext>
            </a:extLst>
          </p:cNvPr>
          <p:cNvPicPr>
            <a:picLocks noChangeAspect="1"/>
          </p:cNvPicPr>
          <p:nvPr/>
        </p:nvPicPr>
        <p:blipFill rotWithShape="1">
          <a:blip r:embed="rId2">
            <a:grayscl/>
            <a:extLst>
              <a:ext uri="{28A0092B-C50C-407E-A947-70E740481C1C}">
                <a14:useLocalDpi xmlns:a14="http://schemas.microsoft.com/office/drawing/2010/main" val="0"/>
              </a:ext>
            </a:extLst>
          </a:blip>
          <a:srcRect l="73612"/>
          <a:stretch/>
        </p:blipFill>
        <p:spPr>
          <a:xfrm>
            <a:off x="8587815" y="2640970"/>
            <a:ext cx="2814692" cy="2070564"/>
          </a:xfrm>
          <a:prstGeom prst="rect">
            <a:avLst/>
          </a:prstGeom>
        </p:spPr>
      </p:pic>
      <p:pic>
        <p:nvPicPr>
          <p:cNvPr id="8" name="Content Placeholder 4" descr="A black background with blue and white squares&#10;&#10;Description automatically generated">
            <a:extLst>
              <a:ext uri="{FF2B5EF4-FFF2-40B4-BE49-F238E27FC236}">
                <a16:creationId xmlns:a16="http://schemas.microsoft.com/office/drawing/2014/main" id="{69D62B38-AF66-FD9B-9BC5-7139A7305ACB}"/>
              </a:ext>
            </a:extLst>
          </p:cNvPr>
          <p:cNvPicPr>
            <a:picLocks noChangeAspect="1"/>
          </p:cNvPicPr>
          <p:nvPr/>
        </p:nvPicPr>
        <p:blipFill rotWithShape="1">
          <a:blip r:embed="rId2">
            <a:extLst>
              <a:ext uri="{28A0092B-C50C-407E-A947-70E740481C1C}">
                <a14:useLocalDpi xmlns:a14="http://schemas.microsoft.com/office/drawing/2010/main" val="0"/>
              </a:ext>
            </a:extLst>
          </a:blip>
          <a:srcRect l="25619" r="53093"/>
          <a:stretch/>
        </p:blipFill>
        <p:spPr>
          <a:xfrm>
            <a:off x="3394841" y="2668769"/>
            <a:ext cx="2270667" cy="2070564"/>
          </a:xfrm>
          <a:prstGeom prst="rect">
            <a:avLst/>
          </a:prstGeom>
        </p:spPr>
      </p:pic>
      <p:pic>
        <p:nvPicPr>
          <p:cNvPr id="9" name="Content Placeholder 4" descr="A black background with blue and white squares&#10;&#10;Description automatically generated">
            <a:extLst>
              <a:ext uri="{FF2B5EF4-FFF2-40B4-BE49-F238E27FC236}">
                <a16:creationId xmlns:a16="http://schemas.microsoft.com/office/drawing/2014/main" id="{4ABF7CD8-8665-40BB-3237-41C6BC1D10BE}"/>
              </a:ext>
            </a:extLst>
          </p:cNvPr>
          <p:cNvPicPr>
            <a:picLocks noChangeAspect="1"/>
          </p:cNvPicPr>
          <p:nvPr/>
        </p:nvPicPr>
        <p:blipFill rotWithShape="1">
          <a:blip r:embed="rId2">
            <a:grayscl/>
            <a:extLst>
              <a:ext uri="{28A0092B-C50C-407E-A947-70E740481C1C}">
                <a14:useLocalDpi xmlns:a14="http://schemas.microsoft.com/office/drawing/2010/main" val="0"/>
              </a:ext>
            </a:extLst>
          </a:blip>
          <a:srcRect l="46553" r="26580"/>
          <a:stretch/>
        </p:blipFill>
        <p:spPr>
          <a:xfrm>
            <a:off x="5693787" y="2668769"/>
            <a:ext cx="2865749" cy="2070564"/>
          </a:xfrm>
          <a:prstGeom prst="rect">
            <a:avLst/>
          </a:prstGeom>
        </p:spPr>
      </p:pic>
      <p:pic>
        <p:nvPicPr>
          <p:cNvPr id="3" name="Content Placeholder 4" descr="A black background with blue and white squares&#10;&#10;Description automatically generated">
            <a:extLst>
              <a:ext uri="{FF2B5EF4-FFF2-40B4-BE49-F238E27FC236}">
                <a16:creationId xmlns:a16="http://schemas.microsoft.com/office/drawing/2014/main" id="{6793A5AB-5479-DD48-723E-D1C1CE964499}"/>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l="20040" r="74116"/>
          <a:stretch/>
        </p:blipFill>
        <p:spPr>
          <a:xfrm>
            <a:off x="2771480" y="2653016"/>
            <a:ext cx="623361" cy="2070564"/>
          </a:xfrm>
          <a:prstGeom prst="rect">
            <a:avLst/>
          </a:prstGeom>
        </p:spPr>
      </p:pic>
    </p:spTree>
    <p:extLst>
      <p:ext uri="{BB962C8B-B14F-4D97-AF65-F5344CB8AC3E}">
        <p14:creationId xmlns:p14="http://schemas.microsoft.com/office/powerpoint/2010/main" val="3797600032"/>
      </p:ext>
    </p:extLst>
  </p:cSld>
  <p:clrMapOvr>
    <a:masterClrMapping/>
  </p:clrMapOvr>
  <p:transition spd="slow">
    <p:fad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29487</TotalTime>
  <Words>1686</Words>
  <Application>Microsoft Office PowerPoint</Application>
  <PresentationFormat>Widescreen</PresentationFormat>
  <Paragraphs>229</Paragraphs>
  <Slides>31</Slides>
  <Notes>4</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31</vt:i4>
      </vt:variant>
    </vt:vector>
  </HeadingPairs>
  <TitlesOfParts>
    <vt:vector size="37" baseType="lpstr">
      <vt:lpstr>Aptos Narrow</vt:lpstr>
      <vt:lpstr>Arial</vt:lpstr>
      <vt:lpstr>Calibri</vt:lpstr>
      <vt:lpstr>Calibri Light</vt:lpstr>
      <vt:lpstr>Courier New</vt:lpstr>
      <vt:lpstr>Office Theme</vt:lpstr>
      <vt:lpstr>PowerPoint Presentation</vt:lpstr>
      <vt:lpstr>Motivation</vt:lpstr>
      <vt:lpstr>Corpus of Lake District Writing</vt:lpstr>
      <vt:lpstr>Holocaust Survivor’s Testimonies</vt:lpstr>
      <vt:lpstr>Project Objective</vt:lpstr>
      <vt:lpstr>Project Objective</vt:lpstr>
      <vt:lpstr>Labelling Spatio-Temporal Entities</vt:lpstr>
      <vt:lpstr>Annotation Framework</vt:lpstr>
      <vt:lpstr>Annotation Framework</vt:lpstr>
      <vt:lpstr>Annotation Model and Pipeline</vt:lpstr>
      <vt:lpstr>CLDW Example Text</vt:lpstr>
      <vt:lpstr>CLDW Example Text</vt:lpstr>
      <vt:lpstr>Previous work (CLDW)</vt:lpstr>
      <vt:lpstr>CLDW: Narrative sequence and regions</vt:lpstr>
      <vt:lpstr>CLDW: Narrative sequence and sentiments</vt:lpstr>
      <vt:lpstr>But how was ‘fear’ 😨 expressed in HST? 🤔</vt:lpstr>
      <vt:lpstr>In this work…</vt:lpstr>
      <vt:lpstr>Classification Pipeline</vt:lpstr>
      <vt:lpstr>Classification Pipeline</vt:lpstr>
      <vt:lpstr>Classification Pipeline</vt:lpstr>
      <vt:lpstr>Classification Pipeline</vt:lpstr>
      <vt:lpstr>Emotion Classifier</vt:lpstr>
      <vt:lpstr>Prompting LLMs</vt:lpstr>
      <vt:lpstr>Classification examples</vt:lpstr>
      <vt:lpstr>‘Voted’ vs other models</vt:lpstr>
      <vt:lpstr>Emotion counts by models</vt:lpstr>
      <vt:lpstr>The journey of ‘fear’</vt:lpstr>
      <vt:lpstr>The journey of all emotion</vt:lpstr>
      <vt:lpstr>Also…emotions and places???</vt:lpstr>
      <vt:lpstr>Automatic Emotion Detection </vt:lpstr>
      <vt:lpstr>Related Issues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Ezeani, Ignatius</dc:creator>
  <cp:lastModifiedBy>Ezeani, Ignatius</cp:lastModifiedBy>
  <cp:revision>161</cp:revision>
  <dcterms:created xsi:type="dcterms:W3CDTF">2023-03-17T12:14:30Z</dcterms:created>
  <dcterms:modified xsi:type="dcterms:W3CDTF">2024-07-25T12:45:53Z</dcterms:modified>
</cp:coreProperties>
</file>